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7.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 id="2147483805" r:id="rId8"/>
    <p:sldMasterId id="2147483852" r:id="rId9"/>
    <p:sldMasterId id="2147483896" r:id="rId10"/>
    <p:sldMasterId id="2147483920" r:id="rId11"/>
  </p:sldMasterIdLst>
  <p:notesMasterIdLst>
    <p:notesMasterId r:id="rId58"/>
  </p:notesMasterIdLst>
  <p:sldIdLst>
    <p:sldId id="256" r:id="rId12"/>
    <p:sldId id="2076138325" r:id="rId13"/>
    <p:sldId id="2076138324" r:id="rId14"/>
    <p:sldId id="265" r:id="rId15"/>
    <p:sldId id="2076138301" r:id="rId16"/>
    <p:sldId id="2076138302" r:id="rId17"/>
    <p:sldId id="1601" r:id="rId18"/>
    <p:sldId id="8339" r:id="rId19"/>
    <p:sldId id="2076138286" r:id="rId20"/>
    <p:sldId id="285" r:id="rId21"/>
    <p:sldId id="2076138287" r:id="rId22"/>
    <p:sldId id="1691" r:id="rId23"/>
    <p:sldId id="477" r:id="rId24"/>
    <p:sldId id="2076138293" r:id="rId25"/>
    <p:sldId id="2076138292" r:id="rId26"/>
    <p:sldId id="2076138297" r:id="rId27"/>
    <p:sldId id="2076138294" r:id="rId28"/>
    <p:sldId id="2076138295" r:id="rId29"/>
    <p:sldId id="2076138296" r:id="rId30"/>
    <p:sldId id="2076137917" r:id="rId31"/>
    <p:sldId id="2076137915" r:id="rId32"/>
    <p:sldId id="2076138280" r:id="rId33"/>
    <p:sldId id="11927" r:id="rId34"/>
    <p:sldId id="751" r:id="rId35"/>
    <p:sldId id="8262" r:id="rId36"/>
    <p:sldId id="2076136710" r:id="rId37"/>
    <p:sldId id="2076138298" r:id="rId38"/>
    <p:sldId id="2076138299" r:id="rId39"/>
    <p:sldId id="2076137918" r:id="rId40"/>
    <p:sldId id="2076138288" r:id="rId41"/>
    <p:sldId id="381" r:id="rId42"/>
    <p:sldId id="263" r:id="rId43"/>
    <p:sldId id="270" r:id="rId44"/>
    <p:sldId id="2076137919" r:id="rId45"/>
    <p:sldId id="1622" r:id="rId46"/>
    <p:sldId id="2076138290" r:id="rId47"/>
    <p:sldId id="1251" r:id="rId48"/>
    <p:sldId id="2076138291" r:id="rId49"/>
    <p:sldId id="8337" r:id="rId50"/>
    <p:sldId id="2076138289" r:id="rId51"/>
    <p:sldId id="8321" r:id="rId52"/>
    <p:sldId id="2076138284" r:id="rId53"/>
    <p:sldId id="2076138285" r:id="rId54"/>
    <p:sldId id="2076138283" r:id="rId55"/>
    <p:sldId id="2076138282" r:id="rId56"/>
    <p:sldId id="29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8AA5F-F41C-4C3D-9957-1EA5A1E494CD}">
          <p14:sldIdLst>
            <p14:sldId id="256"/>
            <p14:sldId id="2076138325"/>
            <p14:sldId id="2076138324"/>
            <p14:sldId id="265"/>
            <p14:sldId id="2076138301"/>
            <p14:sldId id="2076138302"/>
            <p14:sldId id="1601"/>
            <p14:sldId id="8339"/>
            <p14:sldId id="2076138286"/>
            <p14:sldId id="285"/>
            <p14:sldId id="2076138287"/>
            <p14:sldId id="1691"/>
            <p14:sldId id="477"/>
            <p14:sldId id="2076138293"/>
            <p14:sldId id="2076138292"/>
            <p14:sldId id="2076138297"/>
            <p14:sldId id="2076138294"/>
            <p14:sldId id="2076138295"/>
            <p14:sldId id="2076138296"/>
            <p14:sldId id="2076137917"/>
            <p14:sldId id="2076137915"/>
            <p14:sldId id="2076138280"/>
            <p14:sldId id="11927"/>
            <p14:sldId id="751"/>
            <p14:sldId id="8262"/>
            <p14:sldId id="2076136710"/>
            <p14:sldId id="2076138298"/>
            <p14:sldId id="2076138299"/>
            <p14:sldId id="2076137918"/>
            <p14:sldId id="2076138288"/>
            <p14:sldId id="381"/>
            <p14:sldId id="263"/>
            <p14:sldId id="270"/>
            <p14:sldId id="2076137919"/>
            <p14:sldId id="1622"/>
            <p14:sldId id="2076138290"/>
            <p14:sldId id="1251"/>
            <p14:sldId id="2076138291"/>
            <p14:sldId id="8337"/>
            <p14:sldId id="2076138289"/>
            <p14:sldId id="8321"/>
            <p14:sldId id="2076138284"/>
            <p14:sldId id="2076138285"/>
            <p14:sldId id="2076138283"/>
            <p14:sldId id="207613828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E7ECF8"/>
    <a:srgbClr val="CBD6F0"/>
    <a:srgbClr val="041E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17" autoAdjust="0"/>
    <p:restoredTop sz="82463" autoAdjust="0"/>
  </p:normalViewPr>
  <p:slideViewPr>
    <p:cSldViewPr snapToGrid="0">
      <p:cViewPr varScale="1">
        <p:scale>
          <a:sx n="160" d="100"/>
          <a:sy n="160" d="100"/>
        </p:scale>
        <p:origin x="2654" y="101"/>
      </p:cViewPr>
      <p:guideLst/>
    </p:cSldViewPr>
  </p:slideViewPr>
  <p:notesTextViewPr>
    <p:cViewPr>
      <p:scale>
        <a:sx n="3" d="2"/>
        <a:sy n="3" d="2"/>
      </p:scale>
      <p:origin x="0" y="0"/>
    </p:cViewPr>
  </p:notesTextViewPr>
  <p:sorterViewPr>
    <p:cViewPr varScale="1">
      <p:scale>
        <a:sx n="100" d="100"/>
        <a:sy n="100" d="100"/>
      </p:scale>
      <p:origin x="0" y="-1311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242840"/>
            <a:satOff val="-24772"/>
            <a:lumOff val="119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323787"/>
            <a:satOff val="-33030"/>
            <a:lumOff val="1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485680"/>
            <a:satOff val="-49545"/>
            <a:lumOff val="238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647573"/>
            <a:satOff val="-66059"/>
            <a:lumOff val="317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728520"/>
            <a:satOff val="-74317"/>
            <a:lumOff val="357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971360"/>
            <a:satOff val="-99089"/>
            <a:lumOff val="476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971360"/>
            <a:satOff val="-99089"/>
            <a:lumOff val="476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590943"/>
        <a:ext cx="1535772" cy="899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242840"/>
            <a:satOff val="-24772"/>
            <a:lumOff val="119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323787"/>
            <a:satOff val="-33030"/>
            <a:lumOff val="1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485680"/>
            <a:satOff val="-49545"/>
            <a:lumOff val="238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647573"/>
            <a:satOff val="-66059"/>
            <a:lumOff val="317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728520"/>
            <a:satOff val="-74317"/>
            <a:lumOff val="357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971360"/>
            <a:satOff val="-99089"/>
            <a:lumOff val="476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971360"/>
            <a:satOff val="-99089"/>
            <a:lumOff val="476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590943"/>
        <a:ext cx="1535772" cy="899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3</a:t>
            </a:fld>
            <a:endParaRPr lang="en-US"/>
          </a:p>
        </p:txBody>
      </p:sp>
    </p:spTree>
    <p:extLst>
      <p:ext uri="{BB962C8B-B14F-4D97-AF65-F5344CB8AC3E}">
        <p14:creationId xmlns:p14="http://schemas.microsoft.com/office/powerpoint/2010/main" val="3621614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887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31</a:t>
            </a:fld>
            <a:endParaRPr lang="en-US"/>
          </a:p>
        </p:txBody>
      </p:sp>
    </p:spTree>
    <p:extLst>
      <p:ext uri="{BB962C8B-B14F-4D97-AF65-F5344CB8AC3E}">
        <p14:creationId xmlns:p14="http://schemas.microsoft.com/office/powerpoint/2010/main" val="4032138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Collect Data</a:t>
            </a:r>
          </a:p>
          <a:p>
            <a:pPr marL="171450" indent="-171450">
              <a:buFont typeface="Arial" panose="020B0604020202020204" pitchFamily="34" charset="0"/>
              <a:buChar char="•"/>
            </a:pPr>
            <a:r>
              <a:rPr lang="en-US" dirty="0"/>
              <a:t>Prepare Data</a:t>
            </a:r>
          </a:p>
          <a:p>
            <a:pPr marL="628650" lvl="1" indent="-171450">
              <a:buFont typeface="Arial" panose="020B0604020202020204" pitchFamily="34" charset="0"/>
              <a:buChar char="•"/>
            </a:pPr>
            <a:r>
              <a:rPr lang="en-US" dirty="0"/>
              <a:t>Perform data wrangling to get the data in a format suitable for analysis</a:t>
            </a:r>
          </a:p>
          <a:p>
            <a:pPr marL="628650" lvl="1" indent="-171450">
              <a:buFont typeface="Arial" panose="020B0604020202020204" pitchFamily="34" charset="0"/>
              <a:buChar char="•"/>
            </a:pPr>
            <a:r>
              <a:rPr lang="en-US" dirty="0"/>
              <a:t>Explore and understand the data</a:t>
            </a:r>
          </a:p>
          <a:p>
            <a:pPr marL="628650" lvl="1" indent="-171450">
              <a:buFont typeface="Arial" panose="020B0604020202020204" pitchFamily="34" charset="0"/>
              <a:buChar char="•"/>
            </a:pPr>
            <a:r>
              <a:rPr lang="en-US" dirty="0"/>
              <a:t>Identify or create the features needed for your model</a:t>
            </a:r>
          </a:p>
          <a:p>
            <a:pPr marL="171450" lvl="0" indent="-171450">
              <a:buFont typeface="Arial" panose="020B0604020202020204" pitchFamily="34" charset="0"/>
              <a:buChar char="•"/>
            </a:pPr>
            <a:r>
              <a:rPr lang="en-US" dirty="0"/>
              <a:t>Train Model</a:t>
            </a:r>
          </a:p>
          <a:p>
            <a:pPr marL="628650" lvl="1" indent="-171450">
              <a:buFont typeface="Arial" panose="020B0604020202020204" pitchFamily="34" charset="0"/>
              <a:buChar char="•"/>
            </a:pPr>
            <a:r>
              <a:rPr lang="en-US" dirty="0"/>
              <a:t>Select the algorithm</a:t>
            </a:r>
          </a:p>
          <a:p>
            <a:pPr marL="628650" lvl="1" indent="-171450">
              <a:buFont typeface="Arial" panose="020B0604020202020204" pitchFamily="34" charset="0"/>
              <a:buChar char="•"/>
            </a:pPr>
            <a:r>
              <a:rPr lang="en-US" dirty="0"/>
              <a:t>Prepare training, testing and validation data sets</a:t>
            </a:r>
          </a:p>
          <a:p>
            <a:pPr marL="628650" lvl="1" indent="-171450">
              <a:buFont typeface="Arial" panose="020B0604020202020204" pitchFamily="34" charset="0"/>
              <a:buChar char="•"/>
            </a:pPr>
            <a:r>
              <a:rPr lang="en-US" dirty="0"/>
              <a:t>Iteratively evaluate model to identify best performing version and sanity check outcome</a:t>
            </a:r>
          </a:p>
          <a:p>
            <a:pPr marL="171450" lvl="0" indent="-171450">
              <a:buFont typeface="Arial" panose="020B0604020202020204" pitchFamily="34" charset="0"/>
              <a:buChar char="•"/>
            </a:pPr>
            <a:r>
              <a:rPr lang="en-US" dirty="0"/>
              <a:t>Evaluate Model</a:t>
            </a:r>
          </a:p>
          <a:p>
            <a:pPr marL="628650" lvl="1" indent="-171450">
              <a:buFont typeface="Arial" panose="020B0604020202020204" pitchFamily="34" charset="0"/>
              <a:buChar char="•"/>
            </a:pPr>
            <a:r>
              <a:rPr lang="en-US" dirty="0"/>
              <a:t>Run the model thru a final exam using data from your validation data set and see how it performs</a:t>
            </a:r>
          </a:p>
          <a:p>
            <a:pPr marL="171450" lvl="0" indent="-171450">
              <a:buFont typeface="Arial" panose="020B0604020202020204" pitchFamily="34" charset="0"/>
              <a:buChar char="•"/>
            </a:pPr>
            <a:r>
              <a:rPr lang="en-US" dirty="0"/>
              <a:t>Deploy the Model</a:t>
            </a:r>
          </a:p>
          <a:p>
            <a:pPr marL="628650" lvl="1" indent="-171450">
              <a:buFont typeface="Arial" panose="020B0604020202020204" pitchFamily="34" charset="0"/>
              <a:buChar char="•"/>
            </a:pPr>
            <a:r>
              <a:rPr lang="en-US" dirty="0"/>
              <a:t>Package the model and dependencies up for deployment</a:t>
            </a:r>
          </a:p>
          <a:p>
            <a:pPr marL="628650" lvl="1" indent="-171450">
              <a:buFont typeface="Arial" panose="020B0604020202020204" pitchFamily="34" charset="0"/>
              <a:buChar char="•"/>
            </a:pPr>
            <a:r>
              <a:rPr lang="en-US" dirty="0"/>
              <a:t>Use it in a web service or within an API in an application</a:t>
            </a:r>
          </a:p>
          <a:p>
            <a:pPr marL="628650" lvl="1" indent="-171450">
              <a:buFont typeface="Arial" panose="020B0604020202020204" pitchFamily="34" charset="0"/>
              <a:buChar char="•"/>
            </a:pPr>
            <a:r>
              <a:rPr lang="en-US" dirty="0"/>
              <a:t>Measure the ongoing performance of the model</a:t>
            </a:r>
          </a:p>
          <a:p>
            <a:pPr marL="171450" lvl="0" indent="-171450">
              <a:buFont typeface="Arial" panose="020B0604020202020204" pitchFamily="34" charset="0"/>
              <a:buChar char="•"/>
            </a:pPr>
            <a:r>
              <a:rPr lang="en-US" dirty="0"/>
              <a:t>Retrain</a:t>
            </a:r>
          </a:p>
          <a:p>
            <a:pPr marL="628650" lvl="1" indent="-171450">
              <a:buFont typeface="Arial" panose="020B0604020202020204" pitchFamily="34" charset="0"/>
              <a:buChar char="•"/>
            </a:pPr>
            <a:r>
              <a:rPr lang="en-US" dirty="0"/>
              <a:t>As the data environment changes and affect model performance, retrain the model on fresh data</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32</a:t>
            </a:fld>
            <a:endParaRPr lang="en-US"/>
          </a:p>
        </p:txBody>
      </p:sp>
    </p:spTree>
    <p:extLst>
      <p:ext uri="{BB962C8B-B14F-4D97-AF65-F5344CB8AC3E}">
        <p14:creationId xmlns:p14="http://schemas.microsoft.com/office/powerpoint/2010/main" val="1383606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33</a:t>
            </a:fld>
            <a:endParaRPr lang="en-US"/>
          </a:p>
        </p:txBody>
      </p:sp>
    </p:spTree>
    <p:extLst>
      <p:ext uri="{BB962C8B-B14F-4D97-AF65-F5344CB8AC3E}">
        <p14:creationId xmlns:p14="http://schemas.microsoft.com/office/powerpoint/2010/main" val="306187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boils down to trust</a:t>
            </a:r>
          </a:p>
          <a:p>
            <a:r>
              <a:rPr lang="en-US" dirty="0"/>
              <a:t>If people don’t trust AI solutions, then they won’t use them and they won’t support their development</a:t>
            </a:r>
          </a:p>
          <a:p>
            <a:r>
              <a:rPr lang="en-US" dirty="0"/>
              <a:t>These are the values an AI system needs to respect:</a:t>
            </a:r>
          </a:p>
          <a:p>
            <a:r>
              <a:rPr lang="en-US" dirty="0"/>
              <a:t>Fairness – AI systems should treat all people fairly.</a:t>
            </a:r>
          </a:p>
          <a:p>
            <a:r>
              <a:rPr lang="en-US" sz="1800" kern="1200" dirty="0">
                <a:solidFill>
                  <a:schemeClr val="bg1"/>
                </a:solidFill>
                <a:latin typeface="+mn-lt"/>
                <a:ea typeface="+mn-ea"/>
                <a:cs typeface="+mn-cs"/>
              </a:rPr>
              <a:t>Reliability – AI systems should perform reliably and safely.</a:t>
            </a:r>
          </a:p>
          <a:p>
            <a:r>
              <a:rPr lang="en-US" sz="1800" kern="1200" dirty="0">
                <a:solidFill>
                  <a:schemeClr val="bg1"/>
                </a:solidFill>
                <a:latin typeface="+mn-lt"/>
                <a:ea typeface="+mn-ea"/>
                <a:cs typeface="+mn-cs"/>
              </a:rPr>
              <a:t>Privacy &amp; Security – AI systems should be secure and respect privacy.</a:t>
            </a:r>
          </a:p>
          <a:p>
            <a:r>
              <a:rPr lang="en-US" sz="1800" kern="1200" dirty="0">
                <a:solidFill>
                  <a:schemeClr val="bg1"/>
                </a:solidFill>
                <a:latin typeface="+mn-lt"/>
                <a:ea typeface="+mn-ea"/>
                <a:cs typeface="+mn-cs"/>
              </a:rPr>
              <a:t>Inclusiveness – AI systems should empower everyone and engage people.</a:t>
            </a:r>
          </a:p>
          <a:p>
            <a:endParaRPr lang="en-US" dirty="0"/>
          </a:p>
          <a:p>
            <a:r>
              <a:rPr lang="en-US" dirty="0"/>
              <a:t>These four value are built on a foundation of:</a:t>
            </a:r>
          </a:p>
          <a:p>
            <a:r>
              <a:rPr lang="en-US" dirty="0"/>
              <a:t>Transparency – AI systems should be understandable.</a:t>
            </a:r>
          </a:p>
          <a:p>
            <a:r>
              <a:rPr lang="en-US" dirty="0"/>
              <a:t>Accountability - the people who design and deploy AI systems must be accountable for how their systems operate.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10/23/2020 9:07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4100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326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C98F1-3539-4AB8-A894-9D8BE5C9BE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093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5</a:t>
            </a:fld>
            <a:endParaRPr lang="en-US"/>
          </a:p>
        </p:txBody>
      </p:sp>
    </p:spTree>
    <p:extLst>
      <p:ext uri="{BB962C8B-B14F-4D97-AF65-F5344CB8AC3E}">
        <p14:creationId xmlns:p14="http://schemas.microsoft.com/office/powerpoint/2010/main" val="3533210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10/23/2020 9:07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50471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E1F49AF-B6F0-4B7E-800A-67E5C5F1B47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7841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788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modern data warehousing, data may be collected from various sources including flat files that are uploaded to storage like Data Lake Store or Azure Storage, or the source data may come from applications that are writing to one more transaction databases. </a:t>
            </a:r>
          </a:p>
          <a:p>
            <a:r>
              <a:rPr lang="en-US" dirty="0"/>
              <a:t>These “ingest stores” form the source for the data that is processed and ultimately served to applications and dashboards either in a data warehouse or by an analytic store that gets its data from the data warehouse. </a:t>
            </a:r>
          </a:p>
          <a:p>
            <a:r>
              <a:rPr lang="en-US" dirty="0"/>
              <a:t>It is worth observing that the modern data warehouse can serve two functions. It can participate in the data processing in addition to being the data store serving analytic clients. </a:t>
            </a:r>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10/23/2020 9:07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1810458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10/23/2020 9:07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992339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remove exclusive Synapse Analytics references, include Databricks as well</a:t>
            </a:r>
          </a:p>
        </p:txBody>
      </p:sp>
      <p:sp>
        <p:nvSpPr>
          <p:cNvPr id="4" name="Slide Number Placeholder 3"/>
          <p:cNvSpPr>
            <a:spLocks noGrp="1"/>
          </p:cNvSpPr>
          <p:nvPr>
            <p:ph type="sldNum" sz="quarter" idx="5"/>
          </p:nvPr>
        </p:nvSpPr>
        <p:spPr/>
        <p:txBody>
          <a:bodyPr/>
          <a:lstStyle/>
          <a:p>
            <a:fld id="{957F03C2-4FDE-4235-B8B7-744B1E2B9F73}" type="slidenum">
              <a:rPr lang="en-US" smtClean="0"/>
              <a:t>22</a:t>
            </a:fld>
            <a:endParaRPr lang="en-US"/>
          </a:p>
        </p:txBody>
      </p:sp>
    </p:spTree>
    <p:extLst>
      <p:ext uri="{BB962C8B-B14F-4D97-AF65-F5344CB8AC3E}">
        <p14:creationId xmlns:p14="http://schemas.microsoft.com/office/powerpoint/2010/main" val="3882331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10/23/2020 9:07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9160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6.xml"/><Relationship Id="rId1" Type="http://schemas.openxmlformats.org/officeDocument/2006/relationships/tags" Target="../tags/tag1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1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16.xml"/><Relationship Id="rId4" Type="http://schemas.openxmlformats.org/officeDocument/2006/relationships/image" Target="../media/image14.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6.xml"/><Relationship Id="rId1" Type="http://schemas.openxmlformats.org/officeDocument/2006/relationships/tags" Target="../tags/tag17.xml"/><Relationship Id="rId5" Type="http://schemas.openxmlformats.org/officeDocument/2006/relationships/image" Target="../media/image16.jpeg"/><Relationship Id="rId4"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8.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9.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0.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1.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2.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4.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5.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6.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7.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8.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9.xml"/></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0.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1.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2.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4.xml"/></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6.xml"/><Relationship Id="rId1" Type="http://schemas.openxmlformats.org/officeDocument/2006/relationships/tags" Target="../tags/tag36.xml"/><Relationship Id="rId4" Type="http://schemas.openxmlformats.org/officeDocument/2006/relationships/image" Target="../media/image1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6.xml"/><Relationship Id="rId1" Type="http://schemas.openxmlformats.org/officeDocument/2006/relationships/tags" Target="../tags/tag3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38.xml"/></Relationships>
</file>

<file path=ppt/slideLayouts/_rels/slideLayout12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9.xml"/></Relationships>
</file>

<file path=ppt/slideLayouts/_rels/slideLayout12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6.xml"/><Relationship Id="rId1" Type="http://schemas.openxmlformats.org/officeDocument/2006/relationships/tags" Target="../tags/tag12.xml"/><Relationship Id="rId4" Type="http://schemas.openxmlformats.org/officeDocument/2006/relationships/image" Target="../media/image15.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6.xml"/><Relationship Id="rId1" Type="http://schemas.openxmlformats.org/officeDocument/2006/relationships/tags" Target="../tags/tag13.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371527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42066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3620791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3152982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81666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143407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03125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80180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9601067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739387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801507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851341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74232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332524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737556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423396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4000385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515466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001503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334998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4180673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9675196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169082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353071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484811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9657049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350910586"/>
      </p:ext>
    </p:extLst>
  </p:cSld>
  <p:clrMapOvr>
    <a:masterClrMapping/>
  </p:clrMapOvr>
  <p:transition>
    <p:fade/>
  </p:transition>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14298849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154289245"/>
      </p:ext>
    </p:extLst>
  </p:cSld>
  <p:clrMapOvr>
    <a:masterClrMapping/>
  </p:clrMapOvr>
  <p:transition>
    <p:fade/>
  </p:transition>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9184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21021276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2730993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w/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noAutofit/>
          </a:bodyPr>
          <a:lstStyle>
            <a:lvl1pPr marL="0" indent="0" algn="ctr">
              <a:buNone/>
              <a:defRPr sz="5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9" name="Graphic 8">
            <a:extLst>
              <a:ext uri="{FF2B5EF4-FFF2-40B4-BE49-F238E27FC236}">
                <a16:creationId xmlns:a16="http://schemas.microsoft.com/office/drawing/2014/main" id="{212A22B4-6BAD-41FF-8412-B3029750F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15979" y="816946"/>
            <a:ext cx="7960042" cy="1381031"/>
          </a:xfrm>
          <a:prstGeom prst="rect">
            <a:avLst/>
          </a:prstGeom>
        </p:spPr>
      </p:pic>
    </p:spTree>
    <p:extLst>
      <p:ext uri="{BB962C8B-B14F-4D97-AF65-F5344CB8AC3E}">
        <p14:creationId xmlns:p14="http://schemas.microsoft.com/office/powerpoint/2010/main" val="426543289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w/o Tag Lin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3F1FA-BD66-4BC2-97D9-D6873D86B65A}"/>
              </a:ext>
            </a:extLst>
          </p:cNvPr>
          <p:cNvSpPr>
            <a:spLocks noGrp="1"/>
          </p:cNvSpPr>
          <p:nvPr>
            <p:ph type="subTitle" idx="1"/>
          </p:nvPr>
        </p:nvSpPr>
        <p:spPr>
          <a:xfrm>
            <a:off x="1524000" y="31040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E544F2A-4DBC-4151-8BB4-04E45E50DE3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a:extLst>
              <a:ext uri="{FF2B5EF4-FFF2-40B4-BE49-F238E27FC236}">
                <a16:creationId xmlns:a16="http://schemas.microsoft.com/office/drawing/2014/main" id="{D7038353-96BC-49BA-9DF3-1AA00A0903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3984" y="746142"/>
            <a:ext cx="9525000" cy="1647825"/>
          </a:xfrm>
          <a:prstGeom prst="rect">
            <a:avLst/>
          </a:prstGeom>
        </p:spPr>
      </p:pic>
    </p:spTree>
    <p:extLst>
      <p:ext uri="{BB962C8B-B14F-4D97-AF65-F5344CB8AC3E}">
        <p14:creationId xmlns:p14="http://schemas.microsoft.com/office/powerpoint/2010/main" val="35997853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Section Title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886519167"/>
      </p:ext>
    </p:extLst>
  </p:cSld>
  <p:clrMapOvr>
    <a:overrideClrMapping bg1="dk1" tx1="lt1" bg2="dk2" tx2="lt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Demo Name</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Demo Subtitle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90744"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794388"/>
      </p:ext>
    </p:extLst>
  </p:cSld>
  <p:clrMapOvr>
    <a:overrideClrMapping bg1="dk1" tx1="lt1" bg2="dk2" tx2="lt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CDA-B847-4714-9DB9-A733BCC22C1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Hands-On Lab</a:t>
            </a:r>
          </a:p>
        </p:txBody>
      </p:sp>
      <p:sp>
        <p:nvSpPr>
          <p:cNvPr id="3" name="Text Placeholder 2">
            <a:extLst>
              <a:ext uri="{FF2B5EF4-FFF2-40B4-BE49-F238E27FC236}">
                <a16:creationId xmlns:a16="http://schemas.microsoft.com/office/drawing/2014/main" id="{D6E91ABD-76AA-4D4A-A534-416817384A0B}"/>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Lab Name</a:t>
            </a:r>
          </a:p>
        </p:txBody>
      </p:sp>
      <p:sp>
        <p:nvSpPr>
          <p:cNvPr id="6" name="Slide Number Placeholder 5">
            <a:extLst>
              <a:ext uri="{FF2B5EF4-FFF2-40B4-BE49-F238E27FC236}">
                <a16:creationId xmlns:a16="http://schemas.microsoft.com/office/drawing/2014/main" id="{C08729A2-350C-46FC-B37C-2E9F02B41C50}"/>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5" name="Picture 4" descr="https://i1.wp.com/buildazure.com/wp-content/uploads/2017/09/Azure.png?resize=519%2C387&amp;ssl=1">
            <a:extLst>
              <a:ext uri="{FF2B5EF4-FFF2-40B4-BE49-F238E27FC236}">
                <a16:creationId xmlns:a16="http://schemas.microsoft.com/office/drawing/2014/main" id="{1F608B60-D1CB-42C6-B6E2-2E6EED98B5D5}"/>
              </a:ext>
            </a:extLst>
          </p:cNvPr>
          <p:cNvPicPr>
            <a:picLocks noChangeAspect="1" noChangeArrowheads="1"/>
          </p:cNvPicPr>
          <p:nvPr userDrawn="1"/>
        </p:nvPicPr>
        <p:blipFill>
          <a:blip r:embed="rId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554168" y="174394"/>
            <a:ext cx="1880193" cy="140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74792"/>
      </p:ext>
    </p:extLst>
  </p:cSld>
  <p:clrMapOvr>
    <a:overrideClrMapping bg1="dk1" tx1="lt1" bg2="dk2" tx2="lt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60394776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6662016"/>
      </p:ext>
    </p:extLst>
  </p:cSld>
  <p:clrMapOvr>
    <a:overrideClrMapping bg1="dk1" tx1="lt1" bg2="dk2" tx2="lt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307564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E1C-ACF9-41F5-BBD8-409F7A6A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AD79B-260B-4694-8579-D62C9DDFFC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708669-3AAD-4992-AE70-3C86A69129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F8EF1A1-8449-47A1-AE24-41CF41079F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334089251"/>
      </p:ext>
    </p:extLst>
  </p:cSld>
  <p:clrMapOvr>
    <a:overrideClrMapping bg1="dk1" tx1="lt1" bg2="dk2" tx2="lt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05506191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2D94-5E67-4545-B517-1B3010D90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11CECC-F2CD-4AB5-B34F-07420C91C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E4E46E-283A-4E3C-9907-30E93EC45B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342C53-34B6-4C55-AFA4-7FFF567D4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270878-F4F2-4819-B2D0-CF32ECAE1F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5C0D5C0-FFD2-4DE0-BBFA-89FC0D0A198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817855632"/>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422147823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195207233"/>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43748299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8D0ED-F458-4867-928E-6E2E9BD001F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753395657"/>
      </p:ext>
    </p:extLst>
  </p:cSld>
  <p:clrMapOvr>
    <a:overrideClrMapping bg1="dk1" tx1="lt1" bg2="dk2" tx2="lt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Picture with Caption">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4218104800"/>
      </p:ext>
    </p:extLst>
  </p:cSld>
  <p:clrMapOvr>
    <a:overrideClrMapping bg1="lt1" tx1="dk1" bg2="lt2" tx2="dk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64408865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1_Content with Capt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53717591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1_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431097239"/>
      </p:ext>
    </p:extLst>
  </p:cSld>
  <p:clrMapOvr>
    <a:overrideClrMapping bg1="lt1" tx1="dk1" bg2="lt2" tx2="dk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Picture with Caption -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3345137679"/>
      </p:ext>
    </p:extLst>
  </p:cSld>
  <p:clrMapOvr>
    <a:overrideClrMapping bg1="dk1" tx1="lt1" bg2="dk2" tx2="lt2" accent1="accent1" accent2="accent2" accent3="accent3" accent4="accent4" accent5="accent5" accent6="accent6" hlink="hlink" folHlink="folHlink"/>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639477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0" y="850392"/>
            <a:ext cx="12192000" cy="5388484"/>
          </a:xfrm>
          <a:prstGeom prst="rect">
            <a:avLst/>
          </a:prstGeom>
          <a:solidFill>
            <a:schemeClr val="tx1"/>
          </a:solidFill>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a:xfrm>
            <a:off x="-2" y="1"/>
            <a:ext cx="12192002" cy="850391"/>
          </a:xfrm>
          <a:solidFill>
            <a:schemeClr val="bg2"/>
          </a:solidFill>
        </p:spPr>
        <p:txBody>
          <a:bodyPr/>
          <a:lstStyle>
            <a:lvl1pPr>
              <a:defRPr>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4696102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94937249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47801640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270600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3848532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89038"/>
            <a:ext cx="11655425" cy="20551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6556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10/23/2020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0381950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17759190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34952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29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0DA79B-5EAE-4285-B6C0-1F487C8CA1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988"/>
          <a:stretch/>
        </p:blipFill>
        <p:spPr>
          <a:xfrm>
            <a:off x="-161611" y="-53197"/>
            <a:ext cx="12515222" cy="696439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446206"/>
            <a:ext cx="10242698" cy="140017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p:nvPr>
        </p:nvSpPr>
        <p:spPr>
          <a:xfrm>
            <a:off x="1949302" y="5439884"/>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296078"/>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0" y="5445558"/>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39923029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40861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ma14="http://schemas.microsoft.com/office/mac/drawingml/2011/main" xmlns="" val="1"/>
            </a:ext>
          </a:extLst>
        </p:spPr>
        <p:txBody>
          <a:bodyPr lIns="45781" tIns="45781" rIns="45781" bIns="45781" anchor="ctr">
            <a:spAutoFit/>
          </a:bodyPr>
          <a:lstStyle>
            <a:lvl1pPr defTabSz="342871">
              <a:defRPr sz="1000" b="1">
                <a:solidFill>
                  <a:srgbClr val="FFFFFF"/>
                </a:solidFill>
              </a:defRPr>
            </a:lvl1pPr>
          </a:lstStyle>
          <a:p>
            <a:r>
              <a:rPr sz="100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5821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68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066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65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43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05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449" y="600825"/>
            <a:ext cx="11018520" cy="55399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68449" y="1644650"/>
            <a:ext cx="3518953" cy="2366963"/>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318232" y="1644650"/>
            <a:ext cx="3518953" cy="2366963"/>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068016" y="1644650"/>
            <a:ext cx="3518953" cy="2366963"/>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68449" y="4257315"/>
            <a:ext cx="2560320" cy="1793595"/>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387849" y="4257315"/>
            <a:ext cx="2560320" cy="1793595"/>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207249" y="4257315"/>
            <a:ext cx="2560320" cy="1793595"/>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026649" y="4257315"/>
            <a:ext cx="2560320" cy="1793595"/>
          </a:xfrm>
        </p:spPr>
        <p:txBody>
          <a:bodyPr/>
          <a:lstStyle/>
          <a:p>
            <a:endParaRPr lang="en-US"/>
          </a:p>
        </p:txBody>
      </p:sp>
    </p:spTree>
    <p:extLst>
      <p:ext uri="{BB962C8B-B14F-4D97-AF65-F5344CB8AC3E}">
        <p14:creationId xmlns:p14="http://schemas.microsoft.com/office/powerpoint/2010/main" val="270836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526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4671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274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276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954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60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381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454348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6768708"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4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344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426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69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9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357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304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8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74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7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10/23/2020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3638085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4259122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0578922"/>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53249046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40223" y="1752368"/>
            <a:ext cx="4472358" cy="2477152"/>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46498" y="1957619"/>
            <a:ext cx="4059809" cy="2148425"/>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138451" y="3110594"/>
            <a:ext cx="5479351" cy="530766"/>
          </a:xfrm>
        </p:spPr>
        <p:txBody>
          <a:bodyPr anchor="b"/>
          <a:lstStyle>
            <a:lvl1pPr algn="l">
              <a:defRPr sz="2800"/>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6194993"/>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68891417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40543628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4962144" y="647846"/>
            <a:ext cx="9107424" cy="5606650"/>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53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846362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9641866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459628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594419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3926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387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229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62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28540548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68525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273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861912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3091707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395837299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309851679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3470917" cy="528644"/>
          </a:xfrm>
        </p:spPr>
        <p:txBody>
          <a:bodyPr/>
          <a:lstStyle>
            <a:lvl1pPr>
              <a:defRPr/>
            </a:lvl1pPr>
          </a:lstStyle>
          <a:p>
            <a:r>
              <a:rPr lang="en-US"/>
              <a:t>Photo layout 5</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3470917"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25C4D56D-B264-4CA7-84F5-2E234547CD4E}"/>
              </a:ext>
            </a:extLst>
          </p:cNvPr>
          <p:cNvPicPr>
            <a:picLocks noChangeAspect="1"/>
          </p:cNvPicPr>
          <p:nvPr userDrawn="1"/>
        </p:nvPicPr>
        <p:blipFill>
          <a:blip r:embed="rId2"/>
          <a:stretch>
            <a:fillRect/>
          </a:stretch>
        </p:blipFill>
        <p:spPr>
          <a:xfrm>
            <a:off x="4244283" y="2398842"/>
            <a:ext cx="7487641" cy="2925673"/>
          </a:xfrm>
          <a:prstGeom prst="rect">
            <a:avLst/>
          </a:prstGeom>
        </p:spPr>
      </p:pic>
    </p:spTree>
    <p:extLst>
      <p:ext uri="{BB962C8B-B14F-4D97-AF65-F5344CB8AC3E}">
        <p14:creationId xmlns:p14="http://schemas.microsoft.com/office/powerpoint/2010/main" val="101625446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79925600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84903969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26996779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14258575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362373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128223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654165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591363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1963574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50540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6816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786224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425387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ags" Target="../tags/tag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50" Type="http://schemas.openxmlformats.org/officeDocument/2006/relationships/image" Target="../media/image11.emf"/><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theme" Target="../theme/theme3.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1" Type="http://schemas.openxmlformats.org/officeDocument/2006/relationships/slideLayout" Target="../slideLayouts/slideLayout32.xml"/><Relationship Id="rId6"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1.xml"/><Relationship Id="rId1"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image" Target="../media/image1.emf"/><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theme" Target="../theme/theme5.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image" Target="../media/image13.png"/><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image" Target="../media/image11.emf"/><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tags" Target="../tags/tag11.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theme" Target="../theme/theme6.xml"/><Relationship Id="rId8" Type="http://schemas.openxmlformats.org/officeDocument/2006/relationships/slideLayout" Target="../slideLayouts/slideLayout105.xml"/><Relationship Id="rId3"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image" Target="../media/image20.png"/><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theme" Target="../theme/theme7.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56.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theme" Target="../theme/theme8.xml"/><Relationship Id="rId5" Type="http://schemas.openxmlformats.org/officeDocument/2006/relationships/slideLayout" Target="../slideLayouts/slideLayout158.xml"/><Relationship Id="rId4"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84" r:id="rId6"/>
    <p:sldLayoutId id="2147483685" r:id="rId7"/>
    <p:sldLayoutId id="2147483686" r:id="rId8"/>
    <p:sldLayoutId id="2147483690" r:id="rId9"/>
    <p:sldLayoutId id="2147483691" r:id="rId10"/>
    <p:sldLayoutId id="2147483692" r:id="rId11"/>
    <p:sldLayoutId id="2147483693" r:id="rId12"/>
    <p:sldLayoutId id="2147483694" r:id="rId13"/>
    <p:sldLayoutId id="2147483695" r:id="rId14"/>
    <p:sldLayoutId id="2147483696" r:id="rId15"/>
    <p:sldLayoutId id="2147483702" r:id="rId16"/>
    <p:sldLayoutId id="2147483845" r:id="rId17"/>
    <p:sldLayoutId id="2147483847" r:id="rId18"/>
    <p:sldLayoutId id="2147483850" r:id="rId19"/>
    <p:sldLayoutId id="2147483851" r:id="rId20"/>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3"/>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0"/>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1" r:id="rId26"/>
    <p:sldLayoutId id="2147483752" r:id="rId27"/>
    <p:sldLayoutId id="2147483753" r:id="rId28"/>
    <p:sldLayoutId id="2147483754"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1190144028"/>
      </p:ext>
    </p:extLst>
  </p:cSld>
  <p:clrMap bg1="lt1" tx1="dk1" bg2="lt2" tx2="dk2" accent1="accent1" accent2="accent2" accent3="accent3" accent4="accent4" accent5="accent5" accent6="accent6" hlink="hlink" folHlink="folHlink"/>
  <p:sldLayoutIdLst>
    <p:sldLayoutId id="2147483806" r:id="rId1"/>
    <p:sldLayoutId id="2147483821" r:id="rId2"/>
    <p:sldLayoutId id="2147483822" r:id="rId3"/>
    <p:sldLayoutId id="2147483823" r:id="rId4"/>
    <p:sldLayoutId id="2147483828" r:id="rId5"/>
    <p:sldLayoutId id="2147483831" r:id="rId6"/>
    <p:sldLayoutId id="2147483832" r:id="rId7"/>
    <p:sldLayoutId id="2147483833" r:id="rId8"/>
    <p:sldLayoutId id="2147483834" r:id="rId9"/>
    <p:sldLayoutId id="2147483838" r:id="rId10"/>
    <p:sldLayoutId id="2147483839" r:id="rId11"/>
    <p:sldLayoutId id="2147483840" r:id="rId12"/>
    <p:sldLayoutId id="2147483841" r:id="rId13"/>
    <p:sldLayoutId id="2147483842" r:id="rId14"/>
    <p:sldLayoutId id="2147483843" r:id="rId15"/>
    <p:sldLayoutId id="2147483844" r:id="rId16"/>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38"/>
          <a:stretch>
            <a:fillRect/>
          </a:stretch>
        </p:blipFill>
        <p:spPr>
          <a:xfrm rot="5400000">
            <a:off x="9208748" y="2991033"/>
            <a:ext cx="6858623" cy="876557"/>
          </a:xfrm>
          <a:prstGeom prst="rect">
            <a:avLst/>
          </a:prstGeom>
        </p:spPr>
      </p:pic>
    </p:spTree>
    <p:custDataLst>
      <p:tags r:id="rId36"/>
    </p:custDataLst>
    <p:extLst>
      <p:ext uri="{BB962C8B-B14F-4D97-AF65-F5344CB8AC3E}">
        <p14:creationId xmlns:p14="http://schemas.microsoft.com/office/powerpoint/2010/main" val="2136132163"/>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4" r:id="rId26"/>
    <p:sldLayoutId id="2147483885" r:id="rId27"/>
    <p:sldLayoutId id="2147483886" r:id="rId28"/>
    <p:sldLayoutId id="2147483887" r:id="rId29"/>
    <p:sldLayoutId id="2147483888" r:id="rId30"/>
    <p:sldLayoutId id="2147483889" r:id="rId31"/>
    <p:sldLayoutId id="2147483891" r:id="rId32"/>
    <p:sldLayoutId id="2147483893" r:id="rId33"/>
    <p:sldLayoutId id="2147483895" r:id="rId34"/>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31D451-27F5-498E-9A9B-63A855F18076}"/>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0" y="3052354"/>
            <a:ext cx="12192000" cy="3805646"/>
          </a:xfrm>
          <a:prstGeom prst="rect">
            <a:avLst/>
          </a:prstGeom>
        </p:spPr>
      </p:pic>
      <p:sp>
        <p:nvSpPr>
          <p:cNvPr id="2" name="Title Placeholder 1">
            <a:extLst>
              <a:ext uri="{FF2B5EF4-FFF2-40B4-BE49-F238E27FC236}">
                <a16:creationId xmlns:a16="http://schemas.microsoft.com/office/drawing/2014/main" id="{4C552C32-A7EC-4CB9-AC23-A63001431969}"/>
              </a:ext>
            </a:extLst>
          </p:cNvPr>
          <p:cNvSpPr>
            <a:spLocks noGrp="1"/>
          </p:cNvSpPr>
          <p:nvPr>
            <p:ph type="title"/>
          </p:nvPr>
        </p:nvSpPr>
        <p:spPr>
          <a:xfrm>
            <a:off x="600456" y="18288"/>
            <a:ext cx="10515600" cy="80530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BF8DF4-ACCA-45CD-9AF9-398A087B22C8}"/>
              </a:ext>
            </a:extLst>
          </p:cNvPr>
          <p:cNvSpPr>
            <a:spLocks noGrp="1"/>
          </p:cNvSpPr>
          <p:nvPr>
            <p:ph type="body" idx="1"/>
          </p:nvPr>
        </p:nvSpPr>
        <p:spPr>
          <a:xfrm>
            <a:off x="838200" y="1130681"/>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4CD9781-63C6-4EFC-8B9C-C17FDB3BA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F9406C37-1267-4092-A3E4-2FCC75AA8F89}" type="slidenum">
              <a:rPr lang="en-US" smtClean="0"/>
              <a:pPr/>
              <a:t>‹#›</a:t>
            </a:fld>
            <a:endParaRPr lang="en-US" dirty="0"/>
          </a:p>
        </p:txBody>
      </p:sp>
    </p:spTree>
    <p:extLst>
      <p:ext uri="{BB962C8B-B14F-4D97-AF65-F5344CB8AC3E}">
        <p14:creationId xmlns:p14="http://schemas.microsoft.com/office/powerpoint/2010/main" val="3301651848"/>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599455"/>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6.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emf"/><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6.xml"/><Relationship Id="rId16" Type="http://schemas.openxmlformats.org/officeDocument/2006/relationships/image" Target="../media/image43.png"/><Relationship Id="rId1" Type="http://schemas.openxmlformats.org/officeDocument/2006/relationships/slideLayout" Target="../slideLayouts/slideLayout15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image" Target="../media/image52.svg"/><Relationship Id="rId18" Type="http://schemas.openxmlformats.org/officeDocument/2006/relationships/image" Target="../media/image54.png"/><Relationship Id="rId26" Type="http://schemas.openxmlformats.org/officeDocument/2006/relationships/image" Target="../media/image43.png"/><Relationship Id="rId3" Type="http://schemas.openxmlformats.org/officeDocument/2006/relationships/image" Target="../media/image30.emf"/><Relationship Id="rId21" Type="http://schemas.openxmlformats.org/officeDocument/2006/relationships/image" Target="../media/image57.svg"/><Relationship Id="rId7" Type="http://schemas.openxmlformats.org/officeDocument/2006/relationships/image" Target="../media/image34.png"/><Relationship Id="rId12" Type="http://schemas.openxmlformats.org/officeDocument/2006/relationships/image" Target="../media/image51.png"/><Relationship Id="rId17" Type="http://schemas.openxmlformats.org/officeDocument/2006/relationships/image" Target="../media/image53.png"/><Relationship Id="rId25" Type="http://schemas.openxmlformats.org/officeDocument/2006/relationships/image" Target="../media/image58.png"/><Relationship Id="rId2" Type="http://schemas.openxmlformats.org/officeDocument/2006/relationships/notesSlide" Target="../notesSlides/notesSlide7.xml"/><Relationship Id="rId16" Type="http://schemas.openxmlformats.org/officeDocument/2006/relationships/image" Target="../media/image39.png"/><Relationship Id="rId20" Type="http://schemas.openxmlformats.org/officeDocument/2006/relationships/image" Target="../media/image56.png"/><Relationship Id="rId1" Type="http://schemas.openxmlformats.org/officeDocument/2006/relationships/slideLayout" Target="../slideLayouts/slideLayout157.xml"/><Relationship Id="rId6" Type="http://schemas.openxmlformats.org/officeDocument/2006/relationships/image" Target="../media/image33.svg"/><Relationship Id="rId11" Type="http://schemas.openxmlformats.org/officeDocument/2006/relationships/image" Target="../media/image50.png"/><Relationship Id="rId24" Type="http://schemas.openxmlformats.org/officeDocument/2006/relationships/image" Target="../media/image42.svg"/><Relationship Id="rId5" Type="http://schemas.openxmlformats.org/officeDocument/2006/relationships/image" Target="../media/image32.png"/><Relationship Id="rId15" Type="http://schemas.openxmlformats.org/officeDocument/2006/relationships/image" Target="../media/image38.png"/><Relationship Id="rId23" Type="http://schemas.openxmlformats.org/officeDocument/2006/relationships/image" Target="../media/image41.png"/><Relationship Id="rId10" Type="http://schemas.openxmlformats.org/officeDocument/2006/relationships/image" Target="../media/image49.svg"/><Relationship Id="rId19" Type="http://schemas.openxmlformats.org/officeDocument/2006/relationships/image" Target="../media/image55.png"/><Relationship Id="rId4" Type="http://schemas.openxmlformats.org/officeDocument/2006/relationships/image" Target="../media/image31.png"/><Relationship Id="rId9" Type="http://schemas.openxmlformats.org/officeDocument/2006/relationships/image" Target="../media/image48.png"/><Relationship Id="rId14" Type="http://schemas.openxmlformats.org/officeDocument/2006/relationships/image" Target="../media/image37.png"/><Relationship Id="rId22" Type="http://schemas.openxmlformats.org/officeDocument/2006/relationships/image" Target="../media/image40.png"/><Relationship Id="rId27" Type="http://schemas.openxmlformats.org/officeDocument/2006/relationships/image" Target="../media/image59.png"/></Relationships>
</file>

<file path=ppt/slides/_rels/slide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8.xml"/></Relationships>
</file>

<file path=ppt/slides/_rels/slide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8.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08.xml"/><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8.xml"/></Relationships>
</file>

<file path=ppt/slides/_rels/slide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hyperlink" Target="https://twitch.tv/linotadro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sv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119.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sv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128.xml"/></Relationships>
</file>

<file path=ppt/slides/_rels/slide24.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10.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8.xml"/></Relationships>
</file>

<file path=ppt/slides/_rels/slide2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1.xml"/></Relationships>
</file>

<file path=ppt/slides/_rels/slide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6.jpeg"/><Relationship Id="rId4" Type="http://schemas.openxmlformats.org/officeDocument/2006/relationships/image" Target="../media/image25.svg"/></Relationships>
</file>

<file path=ppt/slides/_rels/slide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svg"/><Relationship Id="rId7" Type="http://schemas.openxmlformats.org/officeDocument/2006/relationships/image" Target="../media/image95.svg"/><Relationship Id="rId2" Type="http://schemas.openxmlformats.org/officeDocument/2006/relationships/image" Target="../media/image90.png"/><Relationship Id="rId1" Type="http://schemas.openxmlformats.org/officeDocument/2006/relationships/slideLayout" Target="../slideLayouts/slideLayout17.xml"/><Relationship Id="rId6" Type="http://schemas.openxmlformats.org/officeDocument/2006/relationships/image" Target="../media/image94.png"/><Relationship Id="rId5" Type="http://schemas.openxmlformats.org/officeDocument/2006/relationships/image" Target="../media/image93.svg"/><Relationship Id="rId10" Type="http://schemas.microsoft.com/office/2007/relationships/hdphoto" Target="../media/hdphoto1.wdp"/><Relationship Id="rId4" Type="http://schemas.openxmlformats.org/officeDocument/2006/relationships/image" Target="../media/image92.png"/><Relationship Id="rId9" Type="http://schemas.openxmlformats.org/officeDocument/2006/relationships/image" Target="../media/image88.png"/></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43.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a:xfrm>
            <a:off x="584200" y="4201728"/>
            <a:ext cx="7583488" cy="706347"/>
          </a:xfrm>
        </p:spPr>
        <p:txBody>
          <a:bodyPr/>
          <a:lstStyle/>
          <a:p>
            <a:r>
              <a:rPr lang="en-GB" dirty="0" err="1"/>
              <a:t>CloudCore</a:t>
            </a:r>
            <a:endParaRPr lang="en-GB" dirty="0"/>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p:txBody>
          <a:bodyPr/>
          <a:lstStyle/>
          <a:p>
            <a:r>
              <a:rPr lang="en-GB" dirty="0"/>
              <a:t>Day 2 – </a:t>
            </a:r>
            <a:r>
              <a:rPr lang="en-GB"/>
              <a:t>Data Fundamentals in Azure</a:t>
            </a:r>
            <a:endParaRPr lang="en-GB" dirty="0"/>
          </a:p>
        </p:txBody>
      </p:sp>
    </p:spTree>
    <p:extLst>
      <p:ext uri="{BB962C8B-B14F-4D97-AF65-F5344CB8AC3E}">
        <p14:creationId xmlns:p14="http://schemas.microsoft.com/office/powerpoint/2010/main" val="38665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Lambda architecture</a:t>
            </a:r>
          </a:p>
        </p:txBody>
      </p:sp>
      <p:grpSp>
        <p:nvGrpSpPr>
          <p:cNvPr id="2" name="Group 1">
            <a:extLst>
              <a:ext uri="{FF2B5EF4-FFF2-40B4-BE49-F238E27FC236}">
                <a16:creationId xmlns:a16="http://schemas.microsoft.com/office/drawing/2014/main" id="{77AB68A6-0B43-4C00-9669-2DD69DFDFE2F}"/>
              </a:ext>
            </a:extLst>
          </p:cNvPr>
          <p:cNvGrpSpPr/>
          <p:nvPr/>
        </p:nvGrpSpPr>
        <p:grpSpPr>
          <a:xfrm>
            <a:off x="903265" y="1952366"/>
            <a:ext cx="9657417" cy="4125799"/>
            <a:chOff x="658168" y="2164469"/>
            <a:chExt cx="9657417" cy="4125799"/>
          </a:xfrm>
        </p:grpSpPr>
        <p:sp>
          <p:nvSpPr>
            <p:cNvPr id="5" name="Flowchart: Alternate Process 4">
              <a:extLst>
                <a:ext uri="{FF2B5EF4-FFF2-40B4-BE49-F238E27FC236}">
                  <a16:creationId xmlns:a16="http://schemas.microsoft.com/office/drawing/2014/main" id="{E50E8617-A247-4962-9919-384BFD4512ED}"/>
                </a:ext>
              </a:extLst>
            </p:cNvPr>
            <p:cNvSpPr/>
            <p:nvPr/>
          </p:nvSpPr>
          <p:spPr>
            <a:xfrm>
              <a:off x="3748035" y="2164469"/>
              <a:ext cx="4059534"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Flowchart: Alternate Process 5">
              <a:extLst>
                <a:ext uri="{FF2B5EF4-FFF2-40B4-BE49-F238E27FC236}">
                  <a16:creationId xmlns:a16="http://schemas.microsoft.com/office/drawing/2014/main" id="{B6ABF2FA-E5A1-4E5C-854E-FA9A0B3CF6C4}"/>
                </a:ext>
              </a:extLst>
            </p:cNvPr>
            <p:cNvSpPr/>
            <p:nvPr/>
          </p:nvSpPr>
          <p:spPr>
            <a:xfrm>
              <a:off x="3748035" y="4357803"/>
              <a:ext cx="6567550"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FB60B5AF-DC97-44EE-A820-2E2B005E0B42}"/>
                </a:ext>
              </a:extLst>
            </p:cNvPr>
            <p:cNvGrpSpPr/>
            <p:nvPr/>
          </p:nvGrpSpPr>
          <p:grpSpPr>
            <a:xfrm>
              <a:off x="3978617" y="4619383"/>
              <a:ext cx="2261409" cy="1123247"/>
              <a:chOff x="3978617" y="4619383"/>
              <a:chExt cx="2261409" cy="1123247"/>
            </a:xfrm>
          </p:grpSpPr>
          <p:sp>
            <p:nvSpPr>
              <p:cNvPr id="8" name="Rectangle 7">
                <a:extLst>
                  <a:ext uri="{FF2B5EF4-FFF2-40B4-BE49-F238E27FC236}">
                    <a16:creationId xmlns:a16="http://schemas.microsoft.com/office/drawing/2014/main" id="{1C2051F3-5D00-481B-9485-E8B9F7E57D36}"/>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Batch Layer</a:t>
                </a:r>
              </a:p>
            </p:txBody>
          </p:sp>
          <p:sp>
            <p:nvSpPr>
              <p:cNvPr id="9" name="Rectangle 8">
                <a:extLst>
                  <a:ext uri="{FF2B5EF4-FFF2-40B4-BE49-F238E27FC236}">
                    <a16:creationId xmlns:a16="http://schemas.microsoft.com/office/drawing/2014/main" id="{EE4A69EE-5E57-4961-A7EA-905619758146}"/>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Master Data</a:t>
                </a:r>
              </a:p>
            </p:txBody>
          </p:sp>
        </p:grpSp>
        <p:grpSp>
          <p:nvGrpSpPr>
            <p:cNvPr id="10" name="Group 9">
              <a:extLst>
                <a:ext uri="{FF2B5EF4-FFF2-40B4-BE49-F238E27FC236}">
                  <a16:creationId xmlns:a16="http://schemas.microsoft.com/office/drawing/2014/main" id="{1DAE4BC3-254F-41CE-9750-532B00E97D23}"/>
                </a:ext>
              </a:extLst>
            </p:cNvPr>
            <p:cNvGrpSpPr/>
            <p:nvPr/>
          </p:nvGrpSpPr>
          <p:grpSpPr>
            <a:xfrm>
              <a:off x="6718583" y="4621548"/>
              <a:ext cx="2261409" cy="1123247"/>
              <a:chOff x="3853128" y="4621548"/>
              <a:chExt cx="2261409" cy="1123247"/>
            </a:xfrm>
          </p:grpSpPr>
          <p:sp>
            <p:nvSpPr>
              <p:cNvPr id="11" name="Rectangle 10">
                <a:extLst>
                  <a:ext uri="{FF2B5EF4-FFF2-40B4-BE49-F238E27FC236}">
                    <a16:creationId xmlns:a16="http://schemas.microsoft.com/office/drawing/2014/main" id="{17F762F6-220D-47F0-884D-3055F99A6368}"/>
                  </a:ext>
                </a:extLst>
              </p:cNvPr>
              <p:cNvSpPr/>
              <p:nvPr/>
            </p:nvSpPr>
            <p:spPr>
              <a:xfrm>
                <a:off x="3853128" y="4621548"/>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Serving Layer</a:t>
                </a:r>
              </a:p>
            </p:txBody>
          </p:sp>
          <p:sp>
            <p:nvSpPr>
              <p:cNvPr id="12" name="Rectangle 11">
                <a:extLst>
                  <a:ext uri="{FF2B5EF4-FFF2-40B4-BE49-F238E27FC236}">
                    <a16:creationId xmlns:a16="http://schemas.microsoft.com/office/drawing/2014/main" id="{F481869C-8C22-4D01-A650-B7B6E0AEEB03}"/>
                  </a:ext>
                </a:extLst>
              </p:cNvPr>
              <p:cNvSpPr/>
              <p:nvPr/>
            </p:nvSpPr>
            <p:spPr>
              <a:xfrm>
                <a:off x="4155953"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Batch Views</a:t>
                </a:r>
              </a:p>
            </p:txBody>
          </p:sp>
        </p:grpSp>
        <p:grpSp>
          <p:nvGrpSpPr>
            <p:cNvPr id="13" name="Group 12">
              <a:extLst>
                <a:ext uri="{FF2B5EF4-FFF2-40B4-BE49-F238E27FC236}">
                  <a16:creationId xmlns:a16="http://schemas.microsoft.com/office/drawing/2014/main" id="{399054F5-3777-40BC-A46C-CDAB14449397}"/>
                </a:ext>
              </a:extLst>
            </p:cNvPr>
            <p:cNvGrpSpPr/>
            <p:nvPr/>
          </p:nvGrpSpPr>
          <p:grpSpPr>
            <a:xfrm>
              <a:off x="3978617" y="2390324"/>
              <a:ext cx="2261409" cy="1123247"/>
              <a:chOff x="3978617" y="4619383"/>
              <a:chExt cx="2261409" cy="1123247"/>
            </a:xfrm>
          </p:grpSpPr>
          <p:sp>
            <p:nvSpPr>
              <p:cNvPr id="14" name="Rectangle 13">
                <a:extLst>
                  <a:ext uri="{FF2B5EF4-FFF2-40B4-BE49-F238E27FC236}">
                    <a16:creationId xmlns:a16="http://schemas.microsoft.com/office/drawing/2014/main" id="{DCB86A9B-47C3-40A9-B075-E68470A93076}"/>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Speed Layer</a:t>
                </a:r>
              </a:p>
            </p:txBody>
          </p:sp>
          <p:sp>
            <p:nvSpPr>
              <p:cNvPr id="15" name="Rectangle 14">
                <a:extLst>
                  <a:ext uri="{FF2B5EF4-FFF2-40B4-BE49-F238E27FC236}">
                    <a16:creationId xmlns:a16="http://schemas.microsoft.com/office/drawing/2014/main" id="{A91F442D-C5E6-42ED-99F8-9D2AC21618AE}"/>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Real-Time Views</a:t>
                </a:r>
              </a:p>
            </p:txBody>
          </p:sp>
        </p:grpSp>
        <p:sp>
          <p:nvSpPr>
            <p:cNvPr id="16" name="Rectangle 15">
              <a:extLst>
                <a:ext uri="{FF2B5EF4-FFF2-40B4-BE49-F238E27FC236}">
                  <a16:creationId xmlns:a16="http://schemas.microsoft.com/office/drawing/2014/main" id="{C3B394C9-D75D-4A00-861B-7FB14666F4C0}"/>
                </a:ext>
              </a:extLst>
            </p:cNvPr>
            <p:cNvSpPr/>
            <p:nvPr/>
          </p:nvSpPr>
          <p:spPr>
            <a:xfrm>
              <a:off x="8054176" y="2598140"/>
              <a:ext cx="2261409" cy="532562"/>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Analytics Client</a:t>
              </a:r>
            </a:p>
          </p:txBody>
        </p:sp>
        <p:grpSp>
          <p:nvGrpSpPr>
            <p:cNvPr id="17" name="Group 16">
              <a:extLst>
                <a:ext uri="{FF2B5EF4-FFF2-40B4-BE49-F238E27FC236}">
                  <a16:creationId xmlns:a16="http://schemas.microsoft.com/office/drawing/2014/main" id="{B0874BF6-4F95-4E9B-A2D7-DA6C9D0C7BB2}"/>
                </a:ext>
              </a:extLst>
            </p:cNvPr>
            <p:cNvGrpSpPr/>
            <p:nvPr/>
          </p:nvGrpSpPr>
          <p:grpSpPr>
            <a:xfrm>
              <a:off x="658168" y="3142422"/>
              <a:ext cx="2555405" cy="1885320"/>
              <a:chOff x="472273" y="2595942"/>
              <a:chExt cx="2555405" cy="1885320"/>
            </a:xfrm>
          </p:grpSpPr>
          <p:grpSp>
            <p:nvGrpSpPr>
              <p:cNvPr id="18" name="Group 17">
                <a:extLst>
                  <a:ext uri="{FF2B5EF4-FFF2-40B4-BE49-F238E27FC236}">
                    <a16:creationId xmlns:a16="http://schemas.microsoft.com/office/drawing/2014/main" id="{90B68FB2-936B-463C-BCC5-3D7FEA8C1983}"/>
                  </a:ext>
                </a:extLst>
              </p:cNvPr>
              <p:cNvGrpSpPr/>
              <p:nvPr/>
            </p:nvGrpSpPr>
            <p:grpSpPr>
              <a:xfrm>
                <a:off x="472273" y="2595942"/>
                <a:ext cx="2555405" cy="212572"/>
                <a:chOff x="472273" y="2595942"/>
                <a:chExt cx="2555405" cy="212572"/>
              </a:xfrm>
            </p:grpSpPr>
            <p:sp>
              <p:nvSpPr>
                <p:cNvPr id="61" name="Flowchart: Process 60">
                  <a:extLst>
                    <a:ext uri="{FF2B5EF4-FFF2-40B4-BE49-F238E27FC236}">
                      <a16:creationId xmlns:a16="http://schemas.microsoft.com/office/drawing/2014/main" id="{95F76C0D-E6A7-4483-8E44-059F7C58C18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lowchart: Process 61">
                  <a:extLst>
                    <a:ext uri="{FF2B5EF4-FFF2-40B4-BE49-F238E27FC236}">
                      <a16:creationId xmlns:a16="http://schemas.microsoft.com/office/drawing/2014/main" id="{7513BC1A-8E6E-4760-8D95-1C129E4D7F66}"/>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lowchart: Process 62">
                  <a:extLst>
                    <a:ext uri="{FF2B5EF4-FFF2-40B4-BE49-F238E27FC236}">
                      <a16:creationId xmlns:a16="http://schemas.microsoft.com/office/drawing/2014/main" id="{C085C342-81F8-44BF-AC5C-FDCE3D2A29B8}"/>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lowchart: Process 63">
                  <a:extLst>
                    <a:ext uri="{FF2B5EF4-FFF2-40B4-BE49-F238E27FC236}">
                      <a16:creationId xmlns:a16="http://schemas.microsoft.com/office/drawing/2014/main" id="{308530A3-1CA8-49C1-8D67-977CFEE138FA}"/>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lowchart: Process 64">
                  <a:extLst>
                    <a:ext uri="{FF2B5EF4-FFF2-40B4-BE49-F238E27FC236}">
                      <a16:creationId xmlns:a16="http://schemas.microsoft.com/office/drawing/2014/main" id="{D3193DA6-5BBA-4CD3-95BB-72361A5C187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lowchart: Process 65">
                  <a:extLst>
                    <a:ext uri="{FF2B5EF4-FFF2-40B4-BE49-F238E27FC236}">
                      <a16:creationId xmlns:a16="http://schemas.microsoft.com/office/drawing/2014/main" id="{E50E53C7-64C2-492A-8D5D-71754FEA0997}"/>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 name="Group 18">
                <a:extLst>
                  <a:ext uri="{FF2B5EF4-FFF2-40B4-BE49-F238E27FC236}">
                    <a16:creationId xmlns:a16="http://schemas.microsoft.com/office/drawing/2014/main" id="{97F62556-AFF0-4947-84DA-ACBF8A4341AB}"/>
                  </a:ext>
                </a:extLst>
              </p:cNvPr>
              <p:cNvGrpSpPr/>
              <p:nvPr/>
            </p:nvGrpSpPr>
            <p:grpSpPr>
              <a:xfrm>
                <a:off x="472273" y="2872201"/>
                <a:ext cx="2555405" cy="212572"/>
                <a:chOff x="472273" y="2595942"/>
                <a:chExt cx="2555405" cy="212572"/>
              </a:xfrm>
            </p:grpSpPr>
            <p:sp>
              <p:nvSpPr>
                <p:cNvPr id="55" name="Flowchart: Process 54">
                  <a:extLst>
                    <a:ext uri="{FF2B5EF4-FFF2-40B4-BE49-F238E27FC236}">
                      <a16:creationId xmlns:a16="http://schemas.microsoft.com/office/drawing/2014/main" id="{AFEC33EE-93AD-4D5B-B392-7F46BF7EC0B9}"/>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lowchart: Process 55">
                  <a:extLst>
                    <a:ext uri="{FF2B5EF4-FFF2-40B4-BE49-F238E27FC236}">
                      <a16:creationId xmlns:a16="http://schemas.microsoft.com/office/drawing/2014/main" id="{C05A0CE7-BA3A-47D7-88F3-F5E102F72831}"/>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Flowchart: Process 56">
                  <a:extLst>
                    <a:ext uri="{FF2B5EF4-FFF2-40B4-BE49-F238E27FC236}">
                      <a16:creationId xmlns:a16="http://schemas.microsoft.com/office/drawing/2014/main" id="{D4AC5E10-5E4A-435D-9A56-F221B13894F3}"/>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Flowchart: Process 57">
                  <a:extLst>
                    <a:ext uri="{FF2B5EF4-FFF2-40B4-BE49-F238E27FC236}">
                      <a16:creationId xmlns:a16="http://schemas.microsoft.com/office/drawing/2014/main" id="{319F05AD-097F-4D0B-8171-CDA0B36DAEC6}"/>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lowchart: Process 58">
                  <a:extLst>
                    <a:ext uri="{FF2B5EF4-FFF2-40B4-BE49-F238E27FC236}">
                      <a16:creationId xmlns:a16="http://schemas.microsoft.com/office/drawing/2014/main" id="{F42DE8B4-9D7C-4234-A1FB-3DCB3999D20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lowchart: Process 59">
                  <a:extLst>
                    <a:ext uri="{FF2B5EF4-FFF2-40B4-BE49-F238E27FC236}">
                      <a16:creationId xmlns:a16="http://schemas.microsoft.com/office/drawing/2014/main" id="{25C4BF10-A057-4C92-A731-16145634175C}"/>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6D6639B1-6CC8-448B-A842-2B7755F911FC}"/>
                  </a:ext>
                </a:extLst>
              </p:cNvPr>
              <p:cNvGrpSpPr/>
              <p:nvPr/>
            </p:nvGrpSpPr>
            <p:grpSpPr>
              <a:xfrm>
                <a:off x="472273" y="3148530"/>
                <a:ext cx="2555405" cy="212572"/>
                <a:chOff x="472273" y="2595942"/>
                <a:chExt cx="2555405" cy="212572"/>
              </a:xfrm>
            </p:grpSpPr>
            <p:sp>
              <p:nvSpPr>
                <p:cNvPr id="49" name="Flowchart: Process 48">
                  <a:extLst>
                    <a:ext uri="{FF2B5EF4-FFF2-40B4-BE49-F238E27FC236}">
                      <a16:creationId xmlns:a16="http://schemas.microsoft.com/office/drawing/2014/main" id="{0B7123BF-E48A-42B9-98C8-496B78A5AD45}"/>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lowchart: Process 49">
                  <a:extLst>
                    <a:ext uri="{FF2B5EF4-FFF2-40B4-BE49-F238E27FC236}">
                      <a16:creationId xmlns:a16="http://schemas.microsoft.com/office/drawing/2014/main" id="{6731AB27-0CD3-40FA-95FE-A994AB46AC11}"/>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lowchart: Process 50">
                  <a:extLst>
                    <a:ext uri="{FF2B5EF4-FFF2-40B4-BE49-F238E27FC236}">
                      <a16:creationId xmlns:a16="http://schemas.microsoft.com/office/drawing/2014/main" id="{3BECDE48-854E-439F-841E-03BF25B0B9EB}"/>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lowchart: Process 51">
                  <a:extLst>
                    <a:ext uri="{FF2B5EF4-FFF2-40B4-BE49-F238E27FC236}">
                      <a16:creationId xmlns:a16="http://schemas.microsoft.com/office/drawing/2014/main" id="{58FEBE6E-833E-40A7-BF9B-41E4CFCC5568}"/>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lowchart: Process 52">
                  <a:extLst>
                    <a:ext uri="{FF2B5EF4-FFF2-40B4-BE49-F238E27FC236}">
                      <a16:creationId xmlns:a16="http://schemas.microsoft.com/office/drawing/2014/main" id="{976B1A11-F187-4687-9895-2DE33DC4FFCB}"/>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lowchart: Process 53">
                  <a:extLst>
                    <a:ext uri="{FF2B5EF4-FFF2-40B4-BE49-F238E27FC236}">
                      <a16:creationId xmlns:a16="http://schemas.microsoft.com/office/drawing/2014/main" id="{17B59F05-039F-4C9E-AEDE-033505F6A42C}"/>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4A41A8AD-4CE6-4F74-A9EC-29C050E3833F}"/>
                  </a:ext>
                </a:extLst>
              </p:cNvPr>
              <p:cNvGrpSpPr/>
              <p:nvPr/>
            </p:nvGrpSpPr>
            <p:grpSpPr>
              <a:xfrm>
                <a:off x="472273" y="3424859"/>
                <a:ext cx="2555405" cy="212572"/>
                <a:chOff x="472273" y="2595942"/>
                <a:chExt cx="2555405" cy="212572"/>
              </a:xfrm>
            </p:grpSpPr>
            <p:sp>
              <p:nvSpPr>
                <p:cNvPr id="43" name="Flowchart: Process 42">
                  <a:extLst>
                    <a:ext uri="{FF2B5EF4-FFF2-40B4-BE49-F238E27FC236}">
                      <a16:creationId xmlns:a16="http://schemas.microsoft.com/office/drawing/2014/main" id="{0F057BF0-EE86-4ADA-A024-FE1A21B1B43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lowchart: Process 43">
                  <a:extLst>
                    <a:ext uri="{FF2B5EF4-FFF2-40B4-BE49-F238E27FC236}">
                      <a16:creationId xmlns:a16="http://schemas.microsoft.com/office/drawing/2014/main" id="{FC6DBED3-7808-4796-9D3C-AA826460239E}"/>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lowchart: Process 44">
                  <a:extLst>
                    <a:ext uri="{FF2B5EF4-FFF2-40B4-BE49-F238E27FC236}">
                      <a16:creationId xmlns:a16="http://schemas.microsoft.com/office/drawing/2014/main" id="{A4A1DC0E-1EF8-4DF4-8B52-54CE184456C5}"/>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Flowchart: Process 45">
                  <a:extLst>
                    <a:ext uri="{FF2B5EF4-FFF2-40B4-BE49-F238E27FC236}">
                      <a16:creationId xmlns:a16="http://schemas.microsoft.com/office/drawing/2014/main" id="{9FDEAD3A-9022-4865-B312-040CC8416A03}"/>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Flowchart: Process 46">
                  <a:extLst>
                    <a:ext uri="{FF2B5EF4-FFF2-40B4-BE49-F238E27FC236}">
                      <a16:creationId xmlns:a16="http://schemas.microsoft.com/office/drawing/2014/main" id="{862E4FED-6A76-422D-9DAF-004F1D928809}"/>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lowchart: Process 47">
                  <a:extLst>
                    <a:ext uri="{FF2B5EF4-FFF2-40B4-BE49-F238E27FC236}">
                      <a16:creationId xmlns:a16="http://schemas.microsoft.com/office/drawing/2014/main" id="{D05583FF-C70B-4FE1-A524-19CEF64A7371}"/>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2" name="Group 21">
                <a:extLst>
                  <a:ext uri="{FF2B5EF4-FFF2-40B4-BE49-F238E27FC236}">
                    <a16:creationId xmlns:a16="http://schemas.microsoft.com/office/drawing/2014/main" id="{55D2166E-C5F9-4AF9-980E-44DA7D8D7821}"/>
                  </a:ext>
                </a:extLst>
              </p:cNvPr>
              <p:cNvGrpSpPr/>
              <p:nvPr/>
            </p:nvGrpSpPr>
            <p:grpSpPr>
              <a:xfrm>
                <a:off x="472273" y="3706136"/>
                <a:ext cx="2555405" cy="212572"/>
                <a:chOff x="472273" y="2595942"/>
                <a:chExt cx="2555405" cy="212572"/>
              </a:xfrm>
            </p:grpSpPr>
            <p:sp>
              <p:nvSpPr>
                <p:cNvPr id="37" name="Flowchart: Process 36">
                  <a:extLst>
                    <a:ext uri="{FF2B5EF4-FFF2-40B4-BE49-F238E27FC236}">
                      <a16:creationId xmlns:a16="http://schemas.microsoft.com/office/drawing/2014/main" id="{F4FC834F-3D59-4691-8BBD-D42E3C0390FD}"/>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lowchart: Process 37">
                  <a:extLst>
                    <a:ext uri="{FF2B5EF4-FFF2-40B4-BE49-F238E27FC236}">
                      <a16:creationId xmlns:a16="http://schemas.microsoft.com/office/drawing/2014/main" id="{B01FF2EF-A05A-44B0-B344-6DADE65B80DF}"/>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Flowchart: Process 38">
                  <a:extLst>
                    <a:ext uri="{FF2B5EF4-FFF2-40B4-BE49-F238E27FC236}">
                      <a16:creationId xmlns:a16="http://schemas.microsoft.com/office/drawing/2014/main" id="{29C1F526-56E6-4E3D-A53F-24F09C1CF4BC}"/>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Flowchart: Process 39">
                  <a:extLst>
                    <a:ext uri="{FF2B5EF4-FFF2-40B4-BE49-F238E27FC236}">
                      <a16:creationId xmlns:a16="http://schemas.microsoft.com/office/drawing/2014/main" id="{55291E70-64B6-4CB5-BF63-E2279D71C918}"/>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Flowchart: Process 40">
                  <a:extLst>
                    <a:ext uri="{FF2B5EF4-FFF2-40B4-BE49-F238E27FC236}">
                      <a16:creationId xmlns:a16="http://schemas.microsoft.com/office/drawing/2014/main" id="{47456E15-1204-4726-9B7F-735A035FD957}"/>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Flowchart: Process 41">
                  <a:extLst>
                    <a:ext uri="{FF2B5EF4-FFF2-40B4-BE49-F238E27FC236}">
                      <a16:creationId xmlns:a16="http://schemas.microsoft.com/office/drawing/2014/main" id="{EBEA5B5B-1C17-4AE3-BCAB-751986F215F3}"/>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3" name="Group 22">
                <a:extLst>
                  <a:ext uri="{FF2B5EF4-FFF2-40B4-BE49-F238E27FC236}">
                    <a16:creationId xmlns:a16="http://schemas.microsoft.com/office/drawing/2014/main" id="{ED8B11A7-881C-4DA6-8DB7-2EEF690FBAE7}"/>
                  </a:ext>
                </a:extLst>
              </p:cNvPr>
              <p:cNvGrpSpPr/>
              <p:nvPr/>
            </p:nvGrpSpPr>
            <p:grpSpPr>
              <a:xfrm>
                <a:off x="472273" y="3987413"/>
                <a:ext cx="2555405" cy="212572"/>
                <a:chOff x="472273" y="2595942"/>
                <a:chExt cx="2555405" cy="212572"/>
              </a:xfrm>
            </p:grpSpPr>
            <p:sp>
              <p:nvSpPr>
                <p:cNvPr id="31" name="Flowchart: Process 30">
                  <a:extLst>
                    <a:ext uri="{FF2B5EF4-FFF2-40B4-BE49-F238E27FC236}">
                      <a16:creationId xmlns:a16="http://schemas.microsoft.com/office/drawing/2014/main" id="{1B53149D-D741-4373-AEBA-C757B9F80BC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Flowchart: Process 31">
                  <a:extLst>
                    <a:ext uri="{FF2B5EF4-FFF2-40B4-BE49-F238E27FC236}">
                      <a16:creationId xmlns:a16="http://schemas.microsoft.com/office/drawing/2014/main" id="{A8FB9072-D87C-4E12-9522-B0CA832AA1D9}"/>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 name="Flowchart: Process 32">
                  <a:extLst>
                    <a:ext uri="{FF2B5EF4-FFF2-40B4-BE49-F238E27FC236}">
                      <a16:creationId xmlns:a16="http://schemas.microsoft.com/office/drawing/2014/main" id="{0DBA681E-72FB-4F79-967A-903E479335F6}"/>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Flowchart: Process 33">
                  <a:extLst>
                    <a:ext uri="{FF2B5EF4-FFF2-40B4-BE49-F238E27FC236}">
                      <a16:creationId xmlns:a16="http://schemas.microsoft.com/office/drawing/2014/main" id="{A66222EF-2EF6-4A44-96ED-8AE6E5F15B3D}"/>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Flowchart: Process 34">
                  <a:extLst>
                    <a:ext uri="{FF2B5EF4-FFF2-40B4-BE49-F238E27FC236}">
                      <a16:creationId xmlns:a16="http://schemas.microsoft.com/office/drawing/2014/main" id="{07C82CA0-CB24-4245-A515-A8697DA85103}"/>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Flowchart: Process 35">
                  <a:extLst>
                    <a:ext uri="{FF2B5EF4-FFF2-40B4-BE49-F238E27FC236}">
                      <a16:creationId xmlns:a16="http://schemas.microsoft.com/office/drawing/2014/main" id="{6E5BE621-CE74-45C1-A021-B68DFE43F36B}"/>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4" name="Group 23">
                <a:extLst>
                  <a:ext uri="{FF2B5EF4-FFF2-40B4-BE49-F238E27FC236}">
                    <a16:creationId xmlns:a16="http://schemas.microsoft.com/office/drawing/2014/main" id="{5E77F440-6D0A-433F-A790-D02FEAB8E448}"/>
                  </a:ext>
                </a:extLst>
              </p:cNvPr>
              <p:cNvGrpSpPr/>
              <p:nvPr/>
            </p:nvGrpSpPr>
            <p:grpSpPr>
              <a:xfrm>
                <a:off x="472273" y="4268690"/>
                <a:ext cx="2555405" cy="212572"/>
                <a:chOff x="472273" y="2595942"/>
                <a:chExt cx="2555405" cy="212572"/>
              </a:xfrm>
            </p:grpSpPr>
            <p:sp>
              <p:nvSpPr>
                <p:cNvPr id="25" name="Flowchart: Process 24">
                  <a:extLst>
                    <a:ext uri="{FF2B5EF4-FFF2-40B4-BE49-F238E27FC236}">
                      <a16:creationId xmlns:a16="http://schemas.microsoft.com/office/drawing/2014/main" id="{63A3DA8D-0BCE-40DC-BB85-E1F19319A24A}"/>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Flowchart: Process 25">
                  <a:extLst>
                    <a:ext uri="{FF2B5EF4-FFF2-40B4-BE49-F238E27FC236}">
                      <a16:creationId xmlns:a16="http://schemas.microsoft.com/office/drawing/2014/main" id="{B765B0E2-DA74-4845-8974-8CFA712C5E1B}"/>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 name="Flowchart: Process 26">
                  <a:extLst>
                    <a:ext uri="{FF2B5EF4-FFF2-40B4-BE49-F238E27FC236}">
                      <a16:creationId xmlns:a16="http://schemas.microsoft.com/office/drawing/2014/main" id="{3130BADC-BFD5-4369-BC20-DA19B9ADA9E2}"/>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Flowchart: Process 27">
                  <a:extLst>
                    <a:ext uri="{FF2B5EF4-FFF2-40B4-BE49-F238E27FC236}">
                      <a16:creationId xmlns:a16="http://schemas.microsoft.com/office/drawing/2014/main" id="{873A6A53-2B9B-43FE-B170-1E3ADFCB8DC2}"/>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lowchart: Process 28">
                  <a:extLst>
                    <a:ext uri="{FF2B5EF4-FFF2-40B4-BE49-F238E27FC236}">
                      <a16:creationId xmlns:a16="http://schemas.microsoft.com/office/drawing/2014/main" id="{D823A437-8EF5-4856-AF41-1D2476F6D570}"/>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lowchart: Process 29">
                  <a:extLst>
                    <a:ext uri="{FF2B5EF4-FFF2-40B4-BE49-F238E27FC236}">
                      <a16:creationId xmlns:a16="http://schemas.microsoft.com/office/drawing/2014/main" id="{6DB5CA8F-B3CB-4182-BE3D-C2FF11B8AB06}"/>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67" name="TextBox 66">
              <a:extLst>
                <a:ext uri="{FF2B5EF4-FFF2-40B4-BE49-F238E27FC236}">
                  <a16:creationId xmlns:a16="http://schemas.microsoft.com/office/drawing/2014/main" id="{CE703327-2C67-477B-A57E-2AC2638FFD22}"/>
                </a:ext>
              </a:extLst>
            </p:cNvPr>
            <p:cNvSpPr txBox="1"/>
            <p:nvPr/>
          </p:nvSpPr>
          <p:spPr>
            <a:xfrm>
              <a:off x="3978617" y="5839532"/>
              <a:ext cx="12708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“Cold” Path</a:t>
              </a:r>
            </a:p>
          </p:txBody>
        </p:sp>
        <p:sp>
          <p:nvSpPr>
            <p:cNvPr id="68" name="TextBox 67">
              <a:extLst>
                <a:ext uri="{FF2B5EF4-FFF2-40B4-BE49-F238E27FC236}">
                  <a16:creationId xmlns:a16="http://schemas.microsoft.com/office/drawing/2014/main" id="{BA499E5F-7EF9-4DA8-879D-E1CAD7175422}"/>
                </a:ext>
              </a:extLst>
            </p:cNvPr>
            <p:cNvSpPr txBox="1"/>
            <p:nvPr/>
          </p:nvSpPr>
          <p:spPr>
            <a:xfrm>
              <a:off x="3978616" y="3620586"/>
              <a:ext cx="12019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“Hot” Path</a:t>
              </a:r>
            </a:p>
          </p:txBody>
        </p:sp>
        <p:sp>
          <p:nvSpPr>
            <p:cNvPr id="69" name="TextBox 68">
              <a:extLst>
                <a:ext uri="{FF2B5EF4-FFF2-40B4-BE49-F238E27FC236}">
                  <a16:creationId xmlns:a16="http://schemas.microsoft.com/office/drawing/2014/main" id="{EFBBF4F3-FB25-4580-9644-240E619AD817}"/>
                </a:ext>
              </a:extLst>
            </p:cNvPr>
            <p:cNvSpPr txBox="1"/>
            <p:nvPr/>
          </p:nvSpPr>
          <p:spPr>
            <a:xfrm>
              <a:off x="1314855" y="2598140"/>
              <a:ext cx="11735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Input Data</a:t>
              </a:r>
            </a:p>
          </p:txBody>
        </p:sp>
        <p:sp>
          <p:nvSpPr>
            <p:cNvPr id="70" name="Right Brace 69">
              <a:extLst>
                <a:ext uri="{FF2B5EF4-FFF2-40B4-BE49-F238E27FC236}">
                  <a16:creationId xmlns:a16="http://schemas.microsoft.com/office/drawing/2014/main" id="{6E8D5D4A-5FBD-487C-A702-FD6D37D7BB1A}"/>
                </a:ext>
              </a:extLst>
            </p:cNvPr>
            <p:cNvSpPr/>
            <p:nvPr/>
          </p:nvSpPr>
          <p:spPr>
            <a:xfrm>
              <a:off x="3284218" y="3429000"/>
              <a:ext cx="289114" cy="138836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71" name="Left Bracket 70">
              <a:extLst>
                <a:ext uri="{FF2B5EF4-FFF2-40B4-BE49-F238E27FC236}">
                  <a16:creationId xmlns:a16="http://schemas.microsoft.com/office/drawing/2014/main" id="{5BB0B821-61C6-4F41-833D-4A511AE8E675}"/>
                </a:ext>
              </a:extLst>
            </p:cNvPr>
            <p:cNvSpPr/>
            <p:nvPr/>
          </p:nvSpPr>
          <p:spPr>
            <a:xfrm>
              <a:off x="3640121" y="2924070"/>
              <a:ext cx="338495" cy="2399965"/>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cxnSp>
          <p:nvCxnSpPr>
            <p:cNvPr id="72" name="Straight Arrow Connector 71">
              <a:extLst>
                <a:ext uri="{FF2B5EF4-FFF2-40B4-BE49-F238E27FC236}">
                  <a16:creationId xmlns:a16="http://schemas.microsoft.com/office/drawing/2014/main" id="{45B44875-CE4F-463D-B65C-C86E84869A5E}"/>
                </a:ext>
              </a:extLst>
            </p:cNvPr>
            <p:cNvCxnSpPr>
              <a:cxnSpLocks/>
              <a:stCxn id="8" idx="3"/>
              <a:endCxn id="11" idx="1"/>
            </p:cNvCxnSpPr>
            <p:nvPr/>
          </p:nvCxnSpPr>
          <p:spPr>
            <a:xfrm>
              <a:off x="6240026" y="5181007"/>
              <a:ext cx="478557" cy="21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3014F1-E8F2-47A8-9243-6E8C2D251A93}"/>
                </a:ext>
              </a:extLst>
            </p:cNvPr>
            <p:cNvCxnSpPr>
              <a:cxnSpLocks/>
              <a:endCxn id="16" idx="1"/>
            </p:cNvCxnSpPr>
            <p:nvPr/>
          </p:nvCxnSpPr>
          <p:spPr>
            <a:xfrm>
              <a:off x="6240026" y="2864421"/>
              <a:ext cx="1814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B40C6CA9-6B8C-4E73-9BF5-6C17F1AF57DF}"/>
                </a:ext>
              </a:extLst>
            </p:cNvPr>
            <p:cNvCxnSpPr>
              <a:stCxn id="11" idx="3"/>
              <a:endCxn id="16" idx="2"/>
            </p:cNvCxnSpPr>
            <p:nvPr/>
          </p:nvCxnSpPr>
          <p:spPr>
            <a:xfrm flipV="1">
              <a:off x="8979992" y="3130702"/>
              <a:ext cx="204889" cy="205247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EF977F35-F482-4FF9-9F39-F832DFD2683D}"/>
                </a:ext>
              </a:extLst>
            </p:cNvPr>
            <p:cNvCxnSpPr>
              <a:cxnSpLocks/>
            </p:cNvCxnSpPr>
            <p:nvPr/>
          </p:nvCxnSpPr>
          <p:spPr>
            <a:xfrm rot="16200000" flipH="1">
              <a:off x="6136267" y="3234459"/>
              <a:ext cx="1488684" cy="1281168"/>
            </a:xfrm>
            <a:prstGeom prst="bentConnector3">
              <a:avLst>
                <a:gd name="adj1" fmla="val 1064"/>
              </a:avLst>
            </a:prstGeom>
            <a:ln w="19050" cap="flat">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23597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pPr lvl="0"/>
            <a:r>
              <a:rPr lang="en-US" sz="4400" dirty="0"/>
              <a:t>Key Data Architectures</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1414798" y="4498792"/>
            <a:ext cx="2868522" cy="1962076"/>
          </a:xfrm>
        </p:spPr>
        <p:txBody>
          <a:bodyPr/>
          <a:lstStyle/>
          <a:p>
            <a:pPr marL="0" indent="0" algn="ctr">
              <a:buNone/>
            </a:pPr>
            <a:r>
              <a:rPr lang="en-US" dirty="0">
                <a:solidFill>
                  <a:schemeClr val="tx1"/>
                </a:solidFill>
              </a:rPr>
              <a:t>Modern</a:t>
            </a:r>
            <a:r>
              <a:rPr lang="en-US" dirty="0"/>
              <a:t> </a:t>
            </a:r>
            <a:r>
              <a:rPr lang="en-US" dirty="0">
                <a:solidFill>
                  <a:schemeClr val="tx1"/>
                </a:solidFill>
              </a:rPr>
              <a:t>DW</a:t>
            </a:r>
          </a:p>
          <a:p>
            <a:pPr marL="0" lvl="3" indent="0" algn="ctr">
              <a:spcAft>
                <a:spcPts val="300"/>
              </a:spcAft>
              <a:buNone/>
            </a:pPr>
            <a:endParaRPr lang="en-US" sz="1600" dirty="0">
              <a:solidFill>
                <a:schemeClr val="tx2"/>
              </a:solidFill>
            </a:endParaRPr>
          </a:p>
          <a:p>
            <a:pPr marL="0" lvl="3" indent="0" algn="ctr">
              <a:spcAft>
                <a:spcPts val="300"/>
              </a:spcAft>
              <a:buNone/>
            </a:pPr>
            <a:r>
              <a:rPr lang="en-US" sz="1600" dirty="0">
                <a:solidFill>
                  <a:schemeClr val="bg2">
                    <a:lumMod val="50000"/>
                  </a:schemeClr>
                </a:solidFill>
              </a:rPr>
              <a:t>“We want to incorporate all of our data including ‘big data’ with our data warehouse”</a:t>
            </a:r>
          </a:p>
          <a:p>
            <a:pPr algn="ctr"/>
            <a:endParaRPr lang="en-US" dirty="0"/>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4571572" y="4498792"/>
            <a:ext cx="2868522" cy="1542960"/>
          </a:xfrm>
        </p:spPr>
        <p:txBody>
          <a:bodyPr/>
          <a:lstStyle/>
          <a:p>
            <a:pPr marL="0" indent="0" algn="ctr">
              <a:buNone/>
            </a:pPr>
            <a:r>
              <a:rPr lang="en-US" dirty="0">
                <a:solidFill>
                  <a:schemeClr val="tx1"/>
                </a:solidFill>
              </a:rPr>
              <a:t>Advanced Analytics</a:t>
            </a:r>
          </a:p>
          <a:p>
            <a:pPr marL="0" lvl="3" indent="0" algn="ctr">
              <a:spcAft>
                <a:spcPts val="300"/>
              </a:spcAft>
              <a:buNone/>
            </a:pPr>
            <a:endParaRPr lang="en-US" sz="1600" dirty="0">
              <a:solidFill>
                <a:schemeClr val="tx1"/>
              </a:solidFill>
            </a:endParaRPr>
          </a:p>
          <a:p>
            <a:pPr marL="0" lvl="3" indent="0" algn="ctr">
              <a:spcAft>
                <a:spcPts val="300"/>
              </a:spcAft>
              <a:buNone/>
            </a:pPr>
            <a:r>
              <a:rPr lang="en-US" sz="1600" dirty="0">
                <a:solidFill>
                  <a:schemeClr val="bg2">
                    <a:lumMod val="50000"/>
                  </a:schemeClr>
                </a:solidFill>
              </a:rPr>
              <a:t>“We are trying to predict when our customers churn.”</a:t>
            </a:r>
          </a:p>
          <a:p>
            <a:pPr algn="ctr"/>
            <a:endParaRPr lang="en-US" dirty="0">
              <a:solidFill>
                <a:schemeClr val="tx1"/>
              </a:solidFill>
            </a:endParaRP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7728346" y="4498792"/>
            <a:ext cx="2868522" cy="1768951"/>
          </a:xfrm>
        </p:spPr>
        <p:txBody>
          <a:bodyPr/>
          <a:lstStyle/>
          <a:p>
            <a:pPr marL="0" indent="0" algn="ctr">
              <a:buNone/>
            </a:pPr>
            <a:r>
              <a:rPr lang="en-US" dirty="0">
                <a:solidFill>
                  <a:schemeClr val="tx1">
                    <a:lumMod val="75000"/>
                  </a:schemeClr>
                </a:solidFill>
              </a:rPr>
              <a:t>Stream Analytics</a:t>
            </a:r>
          </a:p>
          <a:p>
            <a:pPr marL="0" indent="0" algn="ctr">
              <a:buNone/>
            </a:pPr>
            <a:endParaRPr lang="en-US" sz="1600" dirty="0">
              <a:solidFill>
                <a:schemeClr val="bg2">
                  <a:lumMod val="50000"/>
                </a:schemeClr>
              </a:solidFill>
            </a:endParaRPr>
          </a:p>
          <a:p>
            <a:pPr marL="0" indent="0" algn="ctr">
              <a:buNone/>
            </a:pPr>
            <a:r>
              <a:rPr lang="en-US" sz="1600" dirty="0">
                <a:solidFill>
                  <a:schemeClr val="bg2">
                    <a:lumMod val="50000"/>
                  </a:schemeClr>
                </a:solidFill>
              </a:rPr>
              <a:t>“We are trying to get insights from our devices in real-time, etc.”</a:t>
            </a:r>
          </a:p>
          <a:p>
            <a:pPr algn="ctr"/>
            <a:endParaRPr lang="en-US" dirty="0"/>
          </a:p>
        </p:txBody>
      </p:sp>
      <p:sp>
        <p:nvSpPr>
          <p:cNvPr id="20" name="Oval 19"/>
          <p:cNvSpPr/>
          <p:nvPr/>
        </p:nvSpPr>
        <p:spPr>
          <a:xfrm>
            <a:off x="8427140" y="3000789"/>
            <a:ext cx="1160227" cy="113955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Oval 18"/>
          <p:cNvSpPr/>
          <p:nvPr/>
        </p:nvSpPr>
        <p:spPr>
          <a:xfrm>
            <a:off x="2243014" y="2977181"/>
            <a:ext cx="1212087" cy="1163159"/>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32"/>
          <p:cNvSpPr/>
          <p:nvPr/>
        </p:nvSpPr>
        <p:spPr>
          <a:xfrm>
            <a:off x="8649361" y="3338514"/>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33"/>
          <p:cNvSpPr/>
          <p:nvPr/>
        </p:nvSpPr>
        <p:spPr bwMode="auto">
          <a:xfrm>
            <a:off x="2447159" y="3353975"/>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43166" y="2986833"/>
            <a:ext cx="1125853" cy="1163159"/>
            <a:chOff x="4685154" y="3246305"/>
            <a:chExt cx="870310" cy="870310"/>
          </a:xfrm>
        </p:grpSpPr>
        <p:sp>
          <p:nvSpPr>
            <p:cNvPr id="6" name="Oval 5"/>
            <p:cNvSpPr/>
            <p:nvPr/>
          </p:nvSpPr>
          <p:spPr>
            <a:xfrm>
              <a:off x="4685154" y="3246305"/>
              <a:ext cx="870310" cy="87031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21"/>
            <p:cNvSpPr/>
            <p:nvPr/>
          </p:nvSpPr>
          <p:spPr bwMode="auto">
            <a:xfrm>
              <a:off x="4801854" y="354105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078558" y="3460245"/>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049796" y="3286720"/>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844408" y="3370005"/>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ext Placeholder 2">
            <a:extLst>
              <a:ext uri="{FF2B5EF4-FFF2-40B4-BE49-F238E27FC236}">
                <a16:creationId xmlns:a16="http://schemas.microsoft.com/office/drawing/2014/main" id="{A2A719D0-890E-4373-BACB-C2CB95EAF65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168758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2291" y="220677"/>
            <a:ext cx="11027418" cy="528644"/>
          </a:xfrm>
        </p:spPr>
        <p:txBody>
          <a:bodyPr/>
          <a:lstStyle/>
          <a:p>
            <a:r>
              <a:rPr lang="en-US" sz="4000" dirty="0"/>
              <a:t>Data Warehousing Pattern in Azure</a:t>
            </a:r>
          </a:p>
        </p:txBody>
      </p:sp>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1514" y="2086996"/>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3654" y="2875983"/>
            <a:ext cx="97013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2239" y="5432466"/>
            <a:ext cx="94288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6513" y="4606293"/>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4D236705-EF4D-4F28-93B6-4A797BE346E7}"/>
              </a:ext>
            </a:extLst>
          </p:cNvPr>
          <p:cNvSpPr txBox="1"/>
          <p:nvPr/>
        </p:nvSpPr>
        <p:spPr>
          <a:xfrm>
            <a:off x="70108" y="5454096"/>
            <a:ext cx="1455296" cy="52637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BUSINESS / CUSTOM APPS</a:t>
            </a:r>
          </a:p>
          <a:p>
            <a:r>
              <a:rPr lang="en-US" sz="918" dirty="0">
                <a:solidFill>
                  <a:schemeClr val="tx1"/>
                </a:solidFill>
              </a:rPr>
              <a:t>(STRUCTURED)</a:t>
            </a:r>
          </a:p>
        </p:txBody>
      </p:sp>
      <p:grpSp>
        <p:nvGrpSpPr>
          <p:cNvPr id="178" name="Group 177">
            <a:extLst>
              <a:ext uri="{FF2B5EF4-FFF2-40B4-BE49-F238E27FC236}">
                <a16:creationId xmlns:a16="http://schemas.microsoft.com/office/drawing/2014/main" id="{9E6FD656-A9A7-40EF-9865-7C1508D6D2DF}"/>
              </a:ext>
            </a:extLst>
          </p:cNvPr>
          <p:cNvGrpSpPr/>
          <p:nvPr/>
        </p:nvGrpSpPr>
        <p:grpSpPr>
          <a:xfrm>
            <a:off x="253139" y="5045455"/>
            <a:ext cx="1089234" cy="406914"/>
            <a:chOff x="94228" y="4054674"/>
            <a:chExt cx="1327848" cy="496126"/>
          </a:xfrm>
        </p:grpSpPr>
        <p:grpSp>
          <p:nvGrpSpPr>
            <p:cNvPr id="179" name="Group 178">
              <a:extLst>
                <a:ext uri="{FF2B5EF4-FFF2-40B4-BE49-F238E27FC236}">
                  <a16:creationId xmlns:a16="http://schemas.microsoft.com/office/drawing/2014/main" id="{7B98969B-1E50-4F5E-B5A1-5995B7C7028F}"/>
                </a:ext>
              </a:extLst>
            </p:cNvPr>
            <p:cNvGrpSpPr/>
            <p:nvPr/>
          </p:nvGrpSpPr>
          <p:grpSpPr>
            <a:xfrm>
              <a:off x="94228" y="4054674"/>
              <a:ext cx="565043" cy="490322"/>
              <a:chOff x="582887" y="2608468"/>
              <a:chExt cx="565043" cy="490322"/>
            </a:xfrm>
          </p:grpSpPr>
          <p:grpSp>
            <p:nvGrpSpPr>
              <p:cNvPr id="230" name="Group 229">
                <a:extLst>
                  <a:ext uri="{FF2B5EF4-FFF2-40B4-BE49-F238E27FC236}">
                    <a16:creationId xmlns:a16="http://schemas.microsoft.com/office/drawing/2014/main" id="{F12B881B-9E9F-4BCD-BBB3-7F04C3FD6EEB}"/>
                  </a:ext>
                </a:extLst>
              </p:cNvPr>
              <p:cNvGrpSpPr/>
              <p:nvPr/>
            </p:nvGrpSpPr>
            <p:grpSpPr>
              <a:xfrm>
                <a:off x="582887" y="2608468"/>
                <a:ext cx="565043" cy="490322"/>
                <a:chOff x="-2759707" y="1099472"/>
                <a:chExt cx="7926138" cy="6799719"/>
              </a:xfrm>
            </p:grpSpPr>
            <p:sp>
              <p:nvSpPr>
                <p:cNvPr id="235" name="Rectangle 317">
                  <a:extLst>
                    <a:ext uri="{FF2B5EF4-FFF2-40B4-BE49-F238E27FC236}">
                      <a16:creationId xmlns:a16="http://schemas.microsoft.com/office/drawing/2014/main" id="{7CE73C07-2941-4B13-B703-9BC818B4D53A}"/>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6" name="Rounded Rectangle 439">
                  <a:extLst>
                    <a:ext uri="{FF2B5EF4-FFF2-40B4-BE49-F238E27FC236}">
                      <a16:creationId xmlns:a16="http://schemas.microsoft.com/office/drawing/2014/main" id="{21836CE6-77F5-4562-B74D-A08A3E3F58C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D64498A1-1EEC-4261-B298-8133FFF6A6BD}"/>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486A81F7-50AE-435F-B529-60D1B6ED899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31" name="Freeform 5">
                <a:extLst>
                  <a:ext uri="{FF2B5EF4-FFF2-40B4-BE49-F238E27FC236}">
                    <a16:creationId xmlns:a16="http://schemas.microsoft.com/office/drawing/2014/main" id="{7FCE3902-A35C-4072-8316-0129E65FB14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2" name="Rectangle 6">
                <a:extLst>
                  <a:ext uri="{FF2B5EF4-FFF2-40B4-BE49-F238E27FC236}">
                    <a16:creationId xmlns:a16="http://schemas.microsoft.com/office/drawing/2014/main" id="{337AB397-EF28-4757-89A6-6DAABDA8E3A7}"/>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3" name="Rectangle 7">
                <a:extLst>
                  <a:ext uri="{FF2B5EF4-FFF2-40B4-BE49-F238E27FC236}">
                    <a16:creationId xmlns:a16="http://schemas.microsoft.com/office/drawing/2014/main" id="{06F67EB1-1CA3-45DE-BDB4-A3BA7D94E996}"/>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4" name="Rectangle 8">
                <a:extLst>
                  <a:ext uri="{FF2B5EF4-FFF2-40B4-BE49-F238E27FC236}">
                    <a16:creationId xmlns:a16="http://schemas.microsoft.com/office/drawing/2014/main" id="{A985B1E2-012B-4534-BFCC-FF4C8E66DA6E}"/>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D4542DCC-94DB-48AF-8961-05C80AAA396F}"/>
                </a:ext>
              </a:extLst>
            </p:cNvPr>
            <p:cNvGrpSpPr/>
            <p:nvPr/>
          </p:nvGrpSpPr>
          <p:grpSpPr>
            <a:xfrm>
              <a:off x="833546" y="4054674"/>
              <a:ext cx="588530" cy="496126"/>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grpSp>
      <p:sp>
        <p:nvSpPr>
          <p:cNvPr id="240" name="TextBox 239">
            <a:extLst>
              <a:ext uri="{FF2B5EF4-FFF2-40B4-BE49-F238E27FC236}">
                <a16:creationId xmlns:a16="http://schemas.microsoft.com/office/drawing/2014/main" id="{C4413F1F-7B53-41AB-A0ED-21C3EB42455D}"/>
              </a:ext>
            </a:extLst>
          </p:cNvPr>
          <p:cNvSpPr txBox="1"/>
          <p:nvPr/>
        </p:nvSpPr>
        <p:spPr>
          <a:xfrm>
            <a:off x="45431" y="3955496"/>
            <a:ext cx="1504650" cy="37484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LOGS, FILES AND MEDIA</a:t>
            </a:r>
            <a:br>
              <a:rPr lang="en-US" sz="918" dirty="0">
                <a:solidFill>
                  <a:schemeClr val="tx1"/>
                </a:solidFill>
              </a:rPr>
            </a:br>
            <a:r>
              <a:rPr lang="en-US" sz="918" dirty="0">
                <a:solidFill>
                  <a:schemeClr val="tx1"/>
                </a:solidFill>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216359" y="3589749"/>
            <a:ext cx="1162794" cy="318190"/>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010" y="2124261"/>
              <a:ext cx="271899" cy="271899"/>
            </a:xfrm>
            <a:prstGeom prst="rect">
              <a:avLst/>
            </a:prstGeom>
          </p:spPr>
        </p:pic>
        <p:sp>
          <p:nvSpPr>
            <p:cNvPr id="243" name="Freeform: Shape 242">
              <a:extLst>
                <a:ext uri="{FF2B5EF4-FFF2-40B4-BE49-F238E27FC236}">
                  <a16:creationId xmlns:a16="http://schemas.microsoft.com/office/drawing/2014/main" id="{FB48BA59-9EF4-431F-9850-65C0F8283E11}"/>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schemeClr val="tx1"/>
                  </a:solidFill>
                </a:rPr>
                <a:t>r</a:t>
              </a:r>
            </a:p>
          </p:txBody>
        </p:sp>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546151" y="1945825"/>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401772" y="6087836"/>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33777" y="1991450"/>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26898" y="1991450"/>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33773" y="6126586"/>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197244" y="3891314"/>
            <a:ext cx="431826" cy="0"/>
          </a:xfrm>
          <a:prstGeom prst="straightConnector1">
            <a:avLst/>
          </a:prstGeom>
          <a:ln>
            <a:solidFill>
              <a:schemeClr val="accent2">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139645E-E23E-4F16-AFA3-65850A3B529E}"/>
              </a:ext>
            </a:extLst>
          </p:cNvPr>
          <p:cNvGrpSpPr/>
          <p:nvPr/>
        </p:nvGrpSpPr>
        <p:grpSpPr>
          <a:xfrm>
            <a:off x="7647142" y="3153351"/>
            <a:ext cx="1255472" cy="882881"/>
            <a:chOff x="6819102" y="3453071"/>
            <a:chExt cx="1255472" cy="882881"/>
          </a:xfrm>
        </p:grpSpPr>
        <p:sp>
          <p:nvSpPr>
            <p:cNvPr id="269" name="Rectangle 268">
              <a:extLst>
                <a:ext uri="{FF2B5EF4-FFF2-40B4-BE49-F238E27FC236}">
                  <a16:creationId xmlns:a16="http://schemas.microsoft.com/office/drawing/2014/main" id="{B4CF7B6F-8BD0-40D6-84E5-B9724E17ACDF}"/>
                </a:ext>
              </a:extLst>
            </p:cNvPr>
            <p:cNvSpPr/>
            <p:nvPr/>
          </p:nvSpPr>
          <p:spPr>
            <a:xfrm>
              <a:off x="6819102" y="4105120"/>
              <a:ext cx="1255472" cy="230832"/>
            </a:xfrm>
            <a:prstGeom prst="rect">
              <a:avLst/>
            </a:prstGeom>
          </p:spPr>
          <p:txBody>
            <a:bodyPr wrap="none">
              <a:spAutoFit/>
            </a:bodyPr>
            <a:lstStyle/>
            <a:p>
              <a:pPr defTabSz="950973"/>
              <a:r>
                <a:rPr lang="en-US" sz="900" kern="0" dirty="0">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08065" y="3453071"/>
              <a:ext cx="670390" cy="673651"/>
            </a:xfrm>
            <a:prstGeom prst="rect">
              <a:avLst/>
            </a:prstGeom>
          </p:spPr>
        </p:pic>
      </p:grpSp>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3308343" y="3312211"/>
            <a:ext cx="2672608" cy="1143000"/>
          </a:xfrm>
          <a:prstGeom prst="roundRect">
            <a:avLst>
              <a:gd name="adj" fmla="val 8413"/>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6280178" y="3043254"/>
            <a:ext cx="2683202" cy="2245022"/>
          </a:xfrm>
          <a:prstGeom prst="roundRect">
            <a:avLst>
              <a:gd name="adj" fmla="val 9426"/>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5969000" y="3997942"/>
            <a:ext cx="291095" cy="0"/>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3" name="TextBox 302">
            <a:extLst>
              <a:ext uri="{FF2B5EF4-FFF2-40B4-BE49-F238E27FC236}">
                <a16:creationId xmlns:a16="http://schemas.microsoft.com/office/drawing/2014/main" id="{C9D12473-D1B0-4DC2-BA0A-4DA10EAC4D8E}"/>
              </a:ext>
            </a:extLst>
          </p:cNvPr>
          <p:cNvSpPr txBox="1"/>
          <p:nvPr/>
        </p:nvSpPr>
        <p:spPr>
          <a:xfrm>
            <a:off x="3854015" y="2923379"/>
            <a:ext cx="2291546"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INGEST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103022" y="2649292"/>
            <a:ext cx="1856342"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DATA PROCESSING</a:t>
            </a:r>
          </a:p>
        </p:txBody>
      </p:sp>
      <p:grpSp>
        <p:nvGrpSpPr>
          <p:cNvPr id="14" name="Group 13">
            <a:extLst>
              <a:ext uri="{FF2B5EF4-FFF2-40B4-BE49-F238E27FC236}">
                <a16:creationId xmlns:a16="http://schemas.microsoft.com/office/drawing/2014/main" id="{07E572BF-D6BE-4AF4-8A86-8590A29ABF11}"/>
              </a:ext>
            </a:extLst>
          </p:cNvPr>
          <p:cNvGrpSpPr/>
          <p:nvPr/>
        </p:nvGrpSpPr>
        <p:grpSpPr>
          <a:xfrm>
            <a:off x="3313050" y="3418781"/>
            <a:ext cx="843652" cy="931701"/>
            <a:chOff x="1798307" y="3555451"/>
            <a:chExt cx="843652" cy="931701"/>
          </a:xfrm>
        </p:grpSpPr>
        <p:sp>
          <p:nvSpPr>
            <p:cNvPr id="8" name="TextBox 7">
              <a:extLst>
                <a:ext uri="{FF2B5EF4-FFF2-40B4-BE49-F238E27FC236}">
                  <a16:creationId xmlns:a16="http://schemas.microsoft.com/office/drawing/2014/main" id="{97DE9726-BD7C-4657-9A44-8986AE62F9E7}"/>
                </a:ext>
              </a:extLst>
            </p:cNvPr>
            <p:cNvSpPr txBox="1"/>
            <p:nvPr/>
          </p:nvSpPr>
          <p:spPr>
            <a:xfrm>
              <a:off x="1798307" y="4117820"/>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LAKE STORE</a:t>
              </a:r>
            </a:p>
          </p:txBody>
        </p: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9"/>
            <a:stretch>
              <a:fillRect/>
            </a:stretch>
          </p:blipFill>
          <p:spPr>
            <a:xfrm>
              <a:off x="1992163" y="3555451"/>
              <a:ext cx="474405" cy="474405"/>
            </a:xfrm>
            <a:prstGeom prst="rect">
              <a:avLst/>
            </a:prstGeom>
          </p:spPr>
        </p:pic>
      </p:grpSp>
      <p:grpSp>
        <p:nvGrpSpPr>
          <p:cNvPr id="13" name="Group 12">
            <a:extLst>
              <a:ext uri="{FF2B5EF4-FFF2-40B4-BE49-F238E27FC236}">
                <a16:creationId xmlns:a16="http://schemas.microsoft.com/office/drawing/2014/main" id="{AF7613BF-1BA5-4FC6-928F-861757AE9DFF}"/>
              </a:ext>
            </a:extLst>
          </p:cNvPr>
          <p:cNvGrpSpPr/>
          <p:nvPr/>
        </p:nvGrpSpPr>
        <p:grpSpPr>
          <a:xfrm>
            <a:off x="4247616" y="3427231"/>
            <a:ext cx="734502" cy="936696"/>
            <a:chOff x="2709357" y="3561533"/>
            <a:chExt cx="734502" cy="936696"/>
          </a:xfrm>
        </p:grpSpPr>
        <p:sp>
          <p:nvSpPr>
            <p:cNvPr id="75" name="TextBox 74">
              <a:extLst>
                <a:ext uri="{FF2B5EF4-FFF2-40B4-BE49-F238E27FC236}">
                  <a16:creationId xmlns:a16="http://schemas.microsoft.com/office/drawing/2014/main" id="{72A2A260-5FFB-4BD1-939A-0087CFA3585F}"/>
                </a:ext>
              </a:extLst>
            </p:cNvPr>
            <p:cNvSpPr txBox="1"/>
            <p:nvPr/>
          </p:nvSpPr>
          <p:spPr>
            <a:xfrm>
              <a:off x="2709357" y="4128897"/>
              <a:ext cx="73450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AZURE STORAGE</a:t>
              </a:r>
            </a:p>
          </p:txBody>
        </p:sp>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833540" y="3561533"/>
              <a:ext cx="475488" cy="475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B00F3480-6398-4380-9071-AAA5A32B69F1}"/>
              </a:ext>
            </a:extLst>
          </p:cNvPr>
          <p:cNvGrpSpPr/>
          <p:nvPr/>
        </p:nvGrpSpPr>
        <p:grpSpPr>
          <a:xfrm>
            <a:off x="6591949" y="4224826"/>
            <a:ext cx="832279" cy="795470"/>
            <a:chOff x="8069049" y="3536683"/>
            <a:chExt cx="832279" cy="795470"/>
          </a:xfrm>
        </p:grpSpPr>
        <p:sp>
          <p:nvSpPr>
            <p:cNvPr id="83" name="TextBox 82">
              <a:extLst>
                <a:ext uri="{FF2B5EF4-FFF2-40B4-BE49-F238E27FC236}">
                  <a16:creationId xmlns:a16="http://schemas.microsoft.com/office/drawing/2014/main" id="{C5499F1B-A214-4D84-94CA-5ACB2DB0CBF3}"/>
                </a:ext>
              </a:extLst>
            </p:cNvPr>
            <p:cNvSpPr txBox="1"/>
            <p:nvPr/>
          </p:nvSpPr>
          <p:spPr>
            <a:xfrm>
              <a:off x="8069049" y="4101321"/>
              <a:ext cx="832279"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HDINSIGHT </a:t>
              </a:r>
            </a:p>
          </p:txBody>
        </p:sp>
        <p:pic>
          <p:nvPicPr>
            <p:cNvPr id="150" name="Picture 149">
              <a:extLst>
                <a:ext uri="{FF2B5EF4-FFF2-40B4-BE49-F238E27FC236}">
                  <a16:creationId xmlns:a16="http://schemas.microsoft.com/office/drawing/2014/main" id="{35F3DBA9-00D6-4293-A66E-3797049839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66155" y="3536683"/>
              <a:ext cx="565912" cy="565912"/>
            </a:xfrm>
            <a:prstGeom prst="rect">
              <a:avLst/>
            </a:prstGeom>
          </p:spPr>
        </p:pic>
      </p:grpSp>
      <p:grpSp>
        <p:nvGrpSpPr>
          <p:cNvPr id="6" name="Group 5">
            <a:extLst>
              <a:ext uri="{FF2B5EF4-FFF2-40B4-BE49-F238E27FC236}">
                <a16:creationId xmlns:a16="http://schemas.microsoft.com/office/drawing/2014/main" id="{F4CF551E-4C58-4E19-9EAC-42683CDF0FC8}"/>
              </a:ext>
            </a:extLst>
          </p:cNvPr>
          <p:cNvGrpSpPr/>
          <p:nvPr/>
        </p:nvGrpSpPr>
        <p:grpSpPr>
          <a:xfrm>
            <a:off x="6275335" y="3306493"/>
            <a:ext cx="1410964" cy="730389"/>
            <a:chOff x="5447295" y="3606213"/>
            <a:chExt cx="1410964" cy="730389"/>
          </a:xfrm>
        </p:grpSpPr>
        <p:pic>
          <p:nvPicPr>
            <p:cNvPr id="151" name="Picture 150" descr="A close up of a sign&#10;&#10;Description generated with high confidence">
              <a:extLst>
                <a:ext uri="{FF2B5EF4-FFF2-40B4-BE49-F238E27FC236}">
                  <a16:creationId xmlns:a16="http://schemas.microsoft.com/office/drawing/2014/main" id="{729C5043-AD9F-45CB-A224-E71ACCACC8D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29799" y="3606213"/>
              <a:ext cx="445957" cy="445958"/>
            </a:xfrm>
            <a:prstGeom prst="rect">
              <a:avLst/>
            </a:prstGeom>
          </p:spPr>
        </p:pic>
        <p:sp>
          <p:nvSpPr>
            <p:cNvPr id="152" name="Rectangle 151">
              <a:extLst>
                <a:ext uri="{FF2B5EF4-FFF2-40B4-BE49-F238E27FC236}">
                  <a16:creationId xmlns:a16="http://schemas.microsoft.com/office/drawing/2014/main" id="{FDC8B70C-51B3-4934-92E8-A0A465FFD4CE}"/>
                </a:ext>
              </a:extLst>
            </p:cNvPr>
            <p:cNvSpPr/>
            <p:nvPr/>
          </p:nvSpPr>
          <p:spPr>
            <a:xfrm>
              <a:off x="5447295" y="4105770"/>
              <a:ext cx="1410964" cy="230832"/>
            </a:xfrm>
            <a:prstGeom prst="rect">
              <a:avLst/>
            </a:prstGeom>
          </p:spPr>
          <p:txBody>
            <a:bodyPr wrap="none">
              <a:spAutoFit/>
            </a:bodyPr>
            <a:lstStyle/>
            <a:p>
              <a:pPr defTabSz="950973"/>
              <a:r>
                <a:rPr lang="en-US" sz="900" kern="0" dirty="0">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grpSp>
      <p:sp>
        <p:nvSpPr>
          <p:cNvPr id="284" name="Rectangle: Rounded Corners 283">
            <a:extLst>
              <a:ext uri="{FF2B5EF4-FFF2-40B4-BE49-F238E27FC236}">
                <a16:creationId xmlns:a16="http://schemas.microsoft.com/office/drawing/2014/main" id="{AB6D7C45-77F6-47CA-ABB4-47FF77654F4E}"/>
              </a:ext>
            </a:extLst>
          </p:cNvPr>
          <p:cNvSpPr/>
          <p:nvPr/>
        </p:nvSpPr>
        <p:spPr bwMode="auto">
          <a:xfrm>
            <a:off x="9219697" y="2997903"/>
            <a:ext cx="997851" cy="2311450"/>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63BC0714-505D-4C89-BC0E-CC8E4A61D68E}"/>
              </a:ext>
            </a:extLst>
          </p:cNvPr>
          <p:cNvSpPr txBox="1"/>
          <p:nvPr/>
        </p:nvSpPr>
        <p:spPr>
          <a:xfrm>
            <a:off x="9222536" y="2455393"/>
            <a:ext cx="1114728" cy="683264"/>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SERVING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STORAGE</a:t>
            </a:r>
          </a:p>
        </p:txBody>
      </p:sp>
      <p:grpSp>
        <p:nvGrpSpPr>
          <p:cNvPr id="12" name="Group 11">
            <a:extLst>
              <a:ext uri="{FF2B5EF4-FFF2-40B4-BE49-F238E27FC236}">
                <a16:creationId xmlns:a16="http://schemas.microsoft.com/office/drawing/2014/main" id="{FE44E177-776F-485B-AD88-911D9C89CC4B}"/>
              </a:ext>
            </a:extLst>
          </p:cNvPr>
          <p:cNvGrpSpPr/>
          <p:nvPr/>
        </p:nvGrpSpPr>
        <p:grpSpPr>
          <a:xfrm>
            <a:off x="9298755" y="3164959"/>
            <a:ext cx="860844" cy="832983"/>
            <a:chOff x="9264315" y="3667879"/>
            <a:chExt cx="860844" cy="832983"/>
          </a:xfrm>
        </p:grpSpPr>
        <p:pic>
          <p:nvPicPr>
            <p:cNvPr id="325" name="Picture 324">
              <a:extLst>
                <a:ext uri="{FF2B5EF4-FFF2-40B4-BE49-F238E27FC236}">
                  <a16:creationId xmlns:a16="http://schemas.microsoft.com/office/drawing/2014/main" id="{1204FFAF-8DBA-4E30-98E3-B40EEFC116D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75722" y="3667879"/>
              <a:ext cx="495330" cy="495330"/>
            </a:xfrm>
            <a:prstGeom prst="rect">
              <a:avLst/>
            </a:prstGeom>
          </p:spPr>
        </p:pic>
        <p:sp>
          <p:nvSpPr>
            <p:cNvPr id="326" name="TextBox 325">
              <a:extLst>
                <a:ext uri="{FF2B5EF4-FFF2-40B4-BE49-F238E27FC236}">
                  <a16:creationId xmlns:a16="http://schemas.microsoft.com/office/drawing/2014/main" id="{822DEC2B-CDF4-4E8E-ACE6-7D856D2FE492}"/>
                </a:ext>
              </a:extLst>
            </p:cNvPr>
            <p:cNvSpPr txBox="1"/>
            <p:nvPr/>
          </p:nvSpPr>
          <p:spPr>
            <a:xfrm>
              <a:off x="9264315" y="4086719"/>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DW </a:t>
              </a:r>
            </a:p>
          </p:txBody>
        </p:sp>
      </p:grpSp>
      <p:grpSp>
        <p:nvGrpSpPr>
          <p:cNvPr id="10" name="Group 9">
            <a:extLst>
              <a:ext uri="{FF2B5EF4-FFF2-40B4-BE49-F238E27FC236}">
                <a16:creationId xmlns:a16="http://schemas.microsoft.com/office/drawing/2014/main" id="{C635C9E7-87CE-41E4-A8E1-0C32162B4056}"/>
              </a:ext>
            </a:extLst>
          </p:cNvPr>
          <p:cNvGrpSpPr/>
          <p:nvPr/>
        </p:nvGrpSpPr>
        <p:grpSpPr>
          <a:xfrm>
            <a:off x="9256708" y="4089103"/>
            <a:ext cx="860844" cy="1117861"/>
            <a:chOff x="9222268" y="4592023"/>
            <a:chExt cx="860844" cy="1117861"/>
          </a:xfrm>
        </p:grpSpPr>
        <p:pic>
          <p:nvPicPr>
            <p:cNvPr id="327" name="Picture 56">
              <a:extLst>
                <a:ext uri="{FF2B5EF4-FFF2-40B4-BE49-F238E27FC236}">
                  <a16:creationId xmlns:a16="http://schemas.microsoft.com/office/drawing/2014/main" id="{2DD25AC5-B250-4D8D-A6B6-4C6F07E938C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43145" y="4592023"/>
              <a:ext cx="516162" cy="399081"/>
            </a:xfrm>
            <a:prstGeom prst="rect">
              <a:avLst/>
            </a:prstGeom>
          </p:spPr>
        </p:pic>
        <p:sp>
          <p:nvSpPr>
            <p:cNvPr id="328" name="TextBox 327">
              <a:extLst>
                <a:ext uri="{FF2B5EF4-FFF2-40B4-BE49-F238E27FC236}">
                  <a16:creationId xmlns:a16="http://schemas.microsoft.com/office/drawing/2014/main" id="{E0DB40BB-35EB-4EE5-AD16-BBB9F843051D}"/>
                </a:ext>
              </a:extLst>
            </p:cNvPr>
            <p:cNvSpPr txBox="1"/>
            <p:nvPr/>
          </p:nvSpPr>
          <p:spPr>
            <a:xfrm>
              <a:off x="9222268" y="5046442"/>
              <a:ext cx="860844"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ANALYSIS SERVICES</a:t>
              </a:r>
            </a:p>
          </p:txBody>
        </p:sp>
      </p:grpSp>
      <p:cxnSp>
        <p:nvCxnSpPr>
          <p:cNvPr id="329" name="Straight Arrow Connector 328">
            <a:extLst>
              <a:ext uri="{FF2B5EF4-FFF2-40B4-BE49-F238E27FC236}">
                <a16:creationId xmlns:a16="http://schemas.microsoft.com/office/drawing/2014/main" id="{8AC3AF29-4195-4057-96B5-9957B396C701}"/>
              </a:ext>
            </a:extLst>
          </p:cNvPr>
          <p:cNvCxnSpPr>
            <a:cxnSpLocks/>
          </p:cNvCxnSpPr>
          <p:nvPr/>
        </p:nvCxnSpPr>
        <p:spPr>
          <a:xfrm>
            <a:off x="8980874" y="4069734"/>
            <a:ext cx="219870" cy="0"/>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513609FE-0F53-421D-A28F-41FDBAC2E625}"/>
              </a:ext>
            </a:extLst>
          </p:cNvPr>
          <p:cNvGrpSpPr/>
          <p:nvPr/>
        </p:nvGrpSpPr>
        <p:grpSpPr>
          <a:xfrm>
            <a:off x="5073033" y="3413836"/>
            <a:ext cx="860844" cy="970105"/>
            <a:chOff x="4194331" y="3599884"/>
            <a:chExt cx="860844" cy="970105"/>
          </a:xfrm>
        </p:grpSpPr>
        <p:sp>
          <p:nvSpPr>
            <p:cNvPr id="333" name="TextBox 332">
              <a:extLst>
                <a:ext uri="{FF2B5EF4-FFF2-40B4-BE49-F238E27FC236}">
                  <a16:creationId xmlns:a16="http://schemas.microsoft.com/office/drawing/2014/main" id="{8F74C718-9E87-4FC8-8874-FC326B3B40B7}"/>
                </a:ext>
              </a:extLst>
            </p:cNvPr>
            <p:cNvSpPr txBox="1"/>
            <p:nvPr/>
          </p:nvSpPr>
          <p:spPr>
            <a:xfrm>
              <a:off x="4194331" y="4112789"/>
              <a:ext cx="860844" cy="457200"/>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34" name="Group 333">
              <a:extLst>
                <a:ext uri="{FF2B5EF4-FFF2-40B4-BE49-F238E27FC236}">
                  <a16:creationId xmlns:a16="http://schemas.microsoft.com/office/drawing/2014/main" id="{47EC0800-5A7D-45AF-B3D0-0175385A1E9C}"/>
                </a:ext>
              </a:extLst>
            </p:cNvPr>
            <p:cNvGrpSpPr>
              <a:grpSpLocks noChangeAspect="1"/>
            </p:cNvGrpSpPr>
            <p:nvPr/>
          </p:nvGrpSpPr>
          <p:grpSpPr>
            <a:xfrm>
              <a:off x="4446345" y="3599884"/>
              <a:ext cx="359070" cy="475488"/>
              <a:chOff x="6372224" y="3082295"/>
              <a:chExt cx="1533525" cy="2030732"/>
            </a:xfrm>
          </p:grpSpPr>
          <p:sp>
            <p:nvSpPr>
              <p:cNvPr id="335" name="Freeform: Shape 334">
                <a:extLst>
                  <a:ext uri="{FF2B5EF4-FFF2-40B4-BE49-F238E27FC236}">
                    <a16:creationId xmlns:a16="http://schemas.microsoft.com/office/drawing/2014/main" id="{011C16E5-623E-4CAC-B07C-3E166719EF28}"/>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36" name="Freeform: Shape 335">
                <a:extLst>
                  <a:ext uri="{FF2B5EF4-FFF2-40B4-BE49-F238E27FC236}">
                    <a16:creationId xmlns:a16="http://schemas.microsoft.com/office/drawing/2014/main" id="{3D3D2ECB-9B85-425F-B299-E165B63B2894}"/>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37" name="Freeform: Shape 336">
                <a:extLst>
                  <a:ext uri="{FF2B5EF4-FFF2-40B4-BE49-F238E27FC236}">
                    <a16:creationId xmlns:a16="http://schemas.microsoft.com/office/drawing/2014/main" id="{EA17ECC4-E8AD-4C5B-98BE-6377BCBD8FA6}"/>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38" name="Freeform: Shape 337">
                <a:extLst>
                  <a:ext uri="{FF2B5EF4-FFF2-40B4-BE49-F238E27FC236}">
                    <a16:creationId xmlns:a16="http://schemas.microsoft.com/office/drawing/2014/main" id="{659FFBE3-A4BE-49DF-A47C-482117CF6E28}"/>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39" name="Freeform: Shape 338">
                <a:extLst>
                  <a:ext uri="{FF2B5EF4-FFF2-40B4-BE49-F238E27FC236}">
                    <a16:creationId xmlns:a16="http://schemas.microsoft.com/office/drawing/2014/main" id="{1D74160C-3086-44BA-87D2-ECF4014546BC}"/>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40" name="Freeform: Shape 339">
                <a:extLst>
                  <a:ext uri="{FF2B5EF4-FFF2-40B4-BE49-F238E27FC236}">
                    <a16:creationId xmlns:a16="http://schemas.microsoft.com/office/drawing/2014/main" id="{219733A5-405D-4EA5-B4D0-BC148564B6A9}"/>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41" name="Freeform: Shape 340">
                <a:extLst>
                  <a:ext uri="{FF2B5EF4-FFF2-40B4-BE49-F238E27FC236}">
                    <a16:creationId xmlns:a16="http://schemas.microsoft.com/office/drawing/2014/main" id="{70C949D4-FD5F-46F6-966F-E83B78278C1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42" name="Freeform: Shape 341">
                <a:extLst>
                  <a:ext uri="{FF2B5EF4-FFF2-40B4-BE49-F238E27FC236}">
                    <a16:creationId xmlns:a16="http://schemas.microsoft.com/office/drawing/2014/main" id="{BB88FEA4-39CF-4516-AD59-41F0D38014F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grpSp>
      <p:sp>
        <p:nvSpPr>
          <p:cNvPr id="343" name="TextBox 342">
            <a:extLst>
              <a:ext uri="{FF2B5EF4-FFF2-40B4-BE49-F238E27FC236}">
                <a16:creationId xmlns:a16="http://schemas.microsoft.com/office/drawing/2014/main" id="{975B4036-97AF-4A6C-A3DB-2B5A6586BF89}"/>
              </a:ext>
            </a:extLst>
          </p:cNvPr>
          <p:cNvSpPr txBox="1"/>
          <p:nvPr/>
        </p:nvSpPr>
        <p:spPr>
          <a:xfrm>
            <a:off x="97417" y="747411"/>
            <a:ext cx="11743165"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defTabSz="914016" rtl="0" eaLnBrk="1" fontAlgn="auto" latinLnBrk="0" hangingPunct="1">
              <a:lnSpc>
                <a:spcPct val="90000"/>
              </a:lnSpc>
              <a:spcBef>
                <a:spcPct val="20000"/>
              </a:spcBef>
              <a:spcAft>
                <a:spcPts val="0"/>
              </a:spcAft>
              <a:buClrTx/>
              <a:buSzPct val="90000"/>
              <a:buFont typeface="Arial" pitchFamily="34" charset="0"/>
              <a:buNone/>
              <a:tabLst/>
              <a:defRPr/>
            </a:pPr>
            <a:r>
              <a:rPr lang="en-US" dirty="0">
                <a:solidFill>
                  <a:srgbClr val="002050">
                    <a:lumMod val="50000"/>
                    <a:lumOff val="50000"/>
                  </a:srgbClr>
                </a:solidFill>
                <a:latin typeface="Segoe UI Semilight"/>
              </a:rPr>
              <a:t>Loading and preparing data for analysis with a data warehouse</a:t>
            </a:r>
            <a:endParaRPr kumimoji="0" lang="en-US" sz="2000" b="0" i="0" u="none" strike="noStrike" kern="1200" cap="none" spc="0" normalizeH="0" baseline="0" noProof="0" dirty="0">
              <a:ln>
                <a:noFill/>
              </a:ln>
              <a:solidFill>
                <a:srgbClr val="002050">
                  <a:lumMod val="50000"/>
                  <a:lumOff val="50000"/>
                </a:srgbClr>
              </a:solidFill>
              <a:effectLst/>
              <a:uLnTx/>
              <a:uFillTx/>
              <a:latin typeface="Segoe UI Semilight"/>
              <a:ea typeface="+mn-ea"/>
              <a:cs typeface="Segoe UI Semilight" panose="020B0402040204020203" pitchFamily="34" charset="0"/>
            </a:endParaRPr>
          </a:p>
        </p:txBody>
      </p:sp>
      <p:sp>
        <p:nvSpPr>
          <p:cNvPr id="348" name="TextBox 347">
            <a:extLst>
              <a:ext uri="{FF2B5EF4-FFF2-40B4-BE49-F238E27FC236}">
                <a16:creationId xmlns:a16="http://schemas.microsoft.com/office/drawing/2014/main" id="{8DFB62B8-BBF2-4673-ADF2-A3D1BDF0D42D}"/>
              </a:ext>
            </a:extLst>
          </p:cNvPr>
          <p:cNvSpPr txBox="1"/>
          <p:nvPr/>
        </p:nvSpPr>
        <p:spPr>
          <a:xfrm>
            <a:off x="3843771" y="6350821"/>
            <a:ext cx="1839231"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ORCHESTRATION</a:t>
            </a:r>
          </a:p>
        </p:txBody>
      </p:sp>
      <p:grpSp>
        <p:nvGrpSpPr>
          <p:cNvPr id="21" name="Group 20">
            <a:extLst>
              <a:ext uri="{FF2B5EF4-FFF2-40B4-BE49-F238E27FC236}">
                <a16:creationId xmlns:a16="http://schemas.microsoft.com/office/drawing/2014/main" id="{FD9B7484-253A-48D9-9643-ED7F224D1127}"/>
              </a:ext>
            </a:extLst>
          </p:cNvPr>
          <p:cNvGrpSpPr/>
          <p:nvPr/>
        </p:nvGrpSpPr>
        <p:grpSpPr>
          <a:xfrm>
            <a:off x="4226905" y="5382391"/>
            <a:ext cx="843652" cy="912994"/>
            <a:chOff x="2526373" y="6704837"/>
            <a:chExt cx="843652" cy="912994"/>
          </a:xfrm>
        </p:grpSpPr>
        <p:sp>
          <p:nvSpPr>
            <p:cNvPr id="346" name="TextBox 345">
              <a:extLst>
                <a:ext uri="{FF2B5EF4-FFF2-40B4-BE49-F238E27FC236}">
                  <a16:creationId xmlns:a16="http://schemas.microsoft.com/office/drawing/2014/main" id="{83423BFD-84C0-47A8-91BC-4A68DF7A12F4}"/>
                </a:ext>
              </a:extLst>
            </p:cNvPr>
            <p:cNvSpPr txBox="1"/>
            <p:nvPr/>
          </p:nvSpPr>
          <p:spPr>
            <a:xfrm>
              <a:off x="2526373" y="724849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FACTORY</a:t>
              </a:r>
            </a:p>
          </p:txBody>
        </p:sp>
        <p:pic>
          <p:nvPicPr>
            <p:cNvPr id="349" name="Picture 348">
              <a:extLst>
                <a:ext uri="{FF2B5EF4-FFF2-40B4-BE49-F238E27FC236}">
                  <a16:creationId xmlns:a16="http://schemas.microsoft.com/office/drawing/2014/main" id="{87404437-0B92-47F7-BCD9-5FA010612C2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04365" y="6704837"/>
              <a:ext cx="475488" cy="475488"/>
            </a:xfrm>
            <a:prstGeom prst="rect">
              <a:avLst/>
            </a:prstGeom>
          </p:spPr>
        </p:pic>
      </p:grpSp>
      <p:sp>
        <p:nvSpPr>
          <p:cNvPr id="351" name="Rectangle: Rounded Corners 350">
            <a:extLst>
              <a:ext uri="{FF2B5EF4-FFF2-40B4-BE49-F238E27FC236}">
                <a16:creationId xmlns:a16="http://schemas.microsoft.com/office/drawing/2014/main" id="{9A50A177-4BF2-4EAB-B30B-E30BAC8FFBCA}"/>
              </a:ext>
            </a:extLst>
          </p:cNvPr>
          <p:cNvSpPr/>
          <p:nvPr/>
        </p:nvSpPr>
        <p:spPr bwMode="auto">
          <a:xfrm>
            <a:off x="3825676" y="5258148"/>
            <a:ext cx="1646111" cy="1152144"/>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427B6B3A-BEE5-442A-808A-23BF71865A05}"/>
              </a:ext>
            </a:extLst>
          </p:cNvPr>
          <p:cNvGrpSpPr/>
          <p:nvPr/>
        </p:nvGrpSpPr>
        <p:grpSpPr>
          <a:xfrm>
            <a:off x="7858327" y="4271141"/>
            <a:ext cx="860844" cy="832983"/>
            <a:chOff x="7030287" y="4570861"/>
            <a:chExt cx="860844" cy="832983"/>
          </a:xfrm>
        </p:grpSpPr>
        <p:pic>
          <p:nvPicPr>
            <p:cNvPr id="239" name="Picture 238">
              <a:extLst>
                <a:ext uri="{FF2B5EF4-FFF2-40B4-BE49-F238E27FC236}">
                  <a16:creationId xmlns:a16="http://schemas.microsoft.com/office/drawing/2014/main" id="{7B437F87-7DD5-4D9F-8482-A2D3CE8F002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241694" y="4570861"/>
              <a:ext cx="495330" cy="495330"/>
            </a:xfrm>
            <a:prstGeom prst="rect">
              <a:avLst/>
            </a:prstGeom>
          </p:spPr>
        </p:pic>
        <p:sp>
          <p:nvSpPr>
            <p:cNvPr id="245" name="TextBox 244">
              <a:extLst>
                <a:ext uri="{FF2B5EF4-FFF2-40B4-BE49-F238E27FC236}">
                  <a16:creationId xmlns:a16="http://schemas.microsoft.com/office/drawing/2014/main" id="{8A8F12B8-FB42-4233-A15A-2901137FEE85}"/>
                </a:ext>
              </a:extLst>
            </p:cNvPr>
            <p:cNvSpPr txBox="1"/>
            <p:nvPr/>
          </p:nvSpPr>
          <p:spPr>
            <a:xfrm>
              <a:off x="7030287" y="4989701"/>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DW </a:t>
              </a:r>
            </a:p>
          </p:txBody>
        </p:sp>
      </p:grpSp>
      <p:cxnSp>
        <p:nvCxnSpPr>
          <p:cNvPr id="271" name="Connector: Elbow 270">
            <a:extLst>
              <a:ext uri="{FF2B5EF4-FFF2-40B4-BE49-F238E27FC236}">
                <a16:creationId xmlns:a16="http://schemas.microsoft.com/office/drawing/2014/main" id="{F4E4B543-3ABE-432C-8B01-0A5D9BEFC636}"/>
              </a:ext>
            </a:extLst>
          </p:cNvPr>
          <p:cNvCxnSpPr>
            <a:cxnSpLocks/>
            <a:stCxn id="351" idx="0"/>
            <a:endCxn id="15" idx="2"/>
          </p:cNvCxnSpPr>
          <p:nvPr/>
        </p:nvCxnSpPr>
        <p:spPr>
          <a:xfrm rot="16200000" flipV="1">
            <a:off x="4245222" y="4854637"/>
            <a:ext cx="802937" cy="4085"/>
          </a:xfrm>
          <a:prstGeom prst="bentConnector3">
            <a:avLst>
              <a:gd name="adj1" fmla="val 50000"/>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48FCFB2F-6397-4CAD-987E-5F9D64DAA2CA}"/>
              </a:ext>
            </a:extLst>
          </p:cNvPr>
          <p:cNvCxnSpPr>
            <a:cxnSpLocks/>
            <a:stCxn id="351" idx="3"/>
            <a:endCxn id="276" idx="2"/>
          </p:cNvCxnSpPr>
          <p:nvPr/>
        </p:nvCxnSpPr>
        <p:spPr>
          <a:xfrm flipV="1">
            <a:off x="5471787" y="5288276"/>
            <a:ext cx="2149992" cy="545944"/>
          </a:xfrm>
          <a:prstGeom prst="bentConnector2">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4" name="Connector: Elbow 273">
            <a:extLst>
              <a:ext uri="{FF2B5EF4-FFF2-40B4-BE49-F238E27FC236}">
                <a16:creationId xmlns:a16="http://schemas.microsoft.com/office/drawing/2014/main" id="{F2DEBF15-2C66-46DC-85EE-89DA818B52F5}"/>
              </a:ext>
            </a:extLst>
          </p:cNvPr>
          <p:cNvCxnSpPr>
            <a:cxnSpLocks/>
            <a:stCxn id="351" idx="3"/>
            <a:endCxn id="284" idx="2"/>
          </p:cNvCxnSpPr>
          <p:nvPr/>
        </p:nvCxnSpPr>
        <p:spPr>
          <a:xfrm flipV="1">
            <a:off x="5471787" y="5309353"/>
            <a:ext cx="4246836" cy="524867"/>
          </a:xfrm>
          <a:prstGeom prst="bentConnector2">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5" name="TextBox 274">
            <a:extLst>
              <a:ext uri="{FF2B5EF4-FFF2-40B4-BE49-F238E27FC236}">
                <a16:creationId xmlns:a16="http://schemas.microsoft.com/office/drawing/2014/main" id="{6283AA12-CB77-438A-97EE-3391116D9AA2}"/>
              </a:ext>
            </a:extLst>
          </p:cNvPr>
          <p:cNvSpPr txBox="1"/>
          <p:nvPr/>
        </p:nvSpPr>
        <p:spPr>
          <a:xfrm>
            <a:off x="3671320" y="1221283"/>
            <a:ext cx="1839231"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DATA LOADING</a:t>
            </a:r>
          </a:p>
        </p:txBody>
      </p:sp>
      <p:sp>
        <p:nvSpPr>
          <p:cNvPr id="278" name="Rectangle: Rounded Corners 277">
            <a:extLst>
              <a:ext uri="{FF2B5EF4-FFF2-40B4-BE49-F238E27FC236}">
                <a16:creationId xmlns:a16="http://schemas.microsoft.com/office/drawing/2014/main" id="{602AD5E5-19DF-4881-B38E-44EC909FFBAC}"/>
              </a:ext>
            </a:extLst>
          </p:cNvPr>
          <p:cNvSpPr/>
          <p:nvPr/>
        </p:nvSpPr>
        <p:spPr bwMode="auto">
          <a:xfrm>
            <a:off x="1925312" y="1601718"/>
            <a:ext cx="3480120" cy="1143000"/>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80" name="Group 279">
            <a:extLst>
              <a:ext uri="{FF2B5EF4-FFF2-40B4-BE49-F238E27FC236}">
                <a16:creationId xmlns:a16="http://schemas.microsoft.com/office/drawing/2014/main" id="{3224CC16-259F-4EA1-AAC8-2034E1EAAD1E}"/>
              </a:ext>
            </a:extLst>
          </p:cNvPr>
          <p:cNvGrpSpPr/>
          <p:nvPr/>
        </p:nvGrpSpPr>
        <p:grpSpPr>
          <a:xfrm>
            <a:off x="1943810" y="1715544"/>
            <a:ext cx="843652" cy="912994"/>
            <a:chOff x="2526373" y="6704837"/>
            <a:chExt cx="843652" cy="912994"/>
          </a:xfrm>
        </p:grpSpPr>
        <p:sp>
          <p:nvSpPr>
            <p:cNvPr id="281" name="TextBox 280">
              <a:extLst>
                <a:ext uri="{FF2B5EF4-FFF2-40B4-BE49-F238E27FC236}">
                  <a16:creationId xmlns:a16="http://schemas.microsoft.com/office/drawing/2014/main" id="{E80DDA1B-10B6-4DAD-8E70-08B91FDEC3C2}"/>
                </a:ext>
              </a:extLst>
            </p:cNvPr>
            <p:cNvSpPr txBox="1"/>
            <p:nvPr/>
          </p:nvSpPr>
          <p:spPr>
            <a:xfrm>
              <a:off x="2526373" y="724849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FACTORY</a:t>
              </a:r>
            </a:p>
          </p:txBody>
        </p:sp>
        <p:pic>
          <p:nvPicPr>
            <p:cNvPr id="290" name="Picture 289">
              <a:extLst>
                <a:ext uri="{FF2B5EF4-FFF2-40B4-BE49-F238E27FC236}">
                  <a16:creationId xmlns:a16="http://schemas.microsoft.com/office/drawing/2014/main" id="{3FBB0717-52A1-467B-8B7A-705E24E47F8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04365" y="6704837"/>
              <a:ext cx="475488" cy="475488"/>
            </a:xfrm>
            <a:prstGeom prst="rect">
              <a:avLst/>
            </a:prstGeom>
          </p:spPr>
        </p:pic>
      </p:grpSp>
      <p:grpSp>
        <p:nvGrpSpPr>
          <p:cNvPr id="294" name="Group 293">
            <a:extLst>
              <a:ext uri="{FF2B5EF4-FFF2-40B4-BE49-F238E27FC236}">
                <a16:creationId xmlns:a16="http://schemas.microsoft.com/office/drawing/2014/main" id="{3D25C5AE-9017-4382-ADCD-D526945E9441}"/>
              </a:ext>
            </a:extLst>
          </p:cNvPr>
          <p:cNvGrpSpPr/>
          <p:nvPr/>
        </p:nvGrpSpPr>
        <p:grpSpPr>
          <a:xfrm>
            <a:off x="2745027" y="1715544"/>
            <a:ext cx="1015795" cy="1051493"/>
            <a:chOff x="2451789" y="6704837"/>
            <a:chExt cx="1015795" cy="1051493"/>
          </a:xfrm>
        </p:grpSpPr>
        <p:sp>
          <p:nvSpPr>
            <p:cNvPr id="297" name="TextBox 296">
              <a:extLst>
                <a:ext uri="{FF2B5EF4-FFF2-40B4-BE49-F238E27FC236}">
                  <a16:creationId xmlns:a16="http://schemas.microsoft.com/office/drawing/2014/main" id="{EAF77B67-8597-4AF0-A817-CBB34BFFA678}"/>
                </a:ext>
              </a:extLst>
            </p:cNvPr>
            <p:cNvSpPr txBox="1"/>
            <p:nvPr/>
          </p:nvSpPr>
          <p:spPr>
            <a:xfrm>
              <a:off x="2451789" y="7248499"/>
              <a:ext cx="1015795" cy="507831"/>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Azure</a:t>
              </a:r>
              <a:br>
                <a:rPr lang="en-US" dirty="0"/>
              </a:br>
              <a:r>
                <a:rPr lang="en-US" dirty="0"/>
                <a:t>Import/Export Service</a:t>
              </a:r>
            </a:p>
          </p:txBody>
        </p:sp>
        <p:pic>
          <p:nvPicPr>
            <p:cNvPr id="304" name="Picture 303">
              <a:extLst>
                <a:ext uri="{FF2B5EF4-FFF2-40B4-BE49-F238E27FC236}">
                  <a16:creationId xmlns:a16="http://schemas.microsoft.com/office/drawing/2014/main" id="{2C3604AC-4DB6-4E66-B85E-62B4CC97252F}"/>
                </a:ext>
              </a:extLst>
            </p:cNvPr>
            <p:cNvPicPr>
              <a:picLocks noChangeAspect="1"/>
            </p:cNvPicPr>
            <p:nvPr/>
          </p:nvPicPr>
          <p:blipFill>
            <a:blip r:embed="rId1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04365" y="6704837"/>
              <a:ext cx="475488" cy="475488"/>
            </a:xfrm>
            <a:prstGeom prst="rect">
              <a:avLst/>
            </a:prstGeom>
          </p:spPr>
        </p:pic>
      </p:grpSp>
      <p:grpSp>
        <p:nvGrpSpPr>
          <p:cNvPr id="311" name="Group 310">
            <a:extLst>
              <a:ext uri="{FF2B5EF4-FFF2-40B4-BE49-F238E27FC236}">
                <a16:creationId xmlns:a16="http://schemas.microsoft.com/office/drawing/2014/main" id="{30DC8B91-01AB-46DA-9227-EE4E3323DB03}"/>
              </a:ext>
            </a:extLst>
          </p:cNvPr>
          <p:cNvGrpSpPr/>
          <p:nvPr/>
        </p:nvGrpSpPr>
        <p:grpSpPr>
          <a:xfrm>
            <a:off x="4519605" y="1715544"/>
            <a:ext cx="843652" cy="912994"/>
            <a:chOff x="2526373" y="6704837"/>
            <a:chExt cx="843652" cy="912994"/>
          </a:xfrm>
        </p:grpSpPr>
        <p:sp>
          <p:nvSpPr>
            <p:cNvPr id="322" name="TextBox 321">
              <a:extLst>
                <a:ext uri="{FF2B5EF4-FFF2-40B4-BE49-F238E27FC236}">
                  <a16:creationId xmlns:a16="http://schemas.microsoft.com/office/drawing/2014/main" id="{89EF0854-163B-4797-913B-D59C93CAC293}"/>
                </a:ext>
              </a:extLst>
            </p:cNvPr>
            <p:cNvSpPr txBox="1"/>
            <p:nvPr/>
          </p:nvSpPr>
          <p:spPr>
            <a:xfrm>
              <a:off x="2526373" y="724849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API’s, CLI &amp; </a:t>
              </a:r>
              <a:br>
                <a:rPr lang="en-US" dirty="0"/>
              </a:br>
              <a:r>
                <a:rPr lang="en-US" dirty="0"/>
                <a:t>GUI Tools</a:t>
              </a:r>
            </a:p>
          </p:txBody>
        </p:sp>
        <p:pic>
          <p:nvPicPr>
            <p:cNvPr id="323" name="Picture 322">
              <a:extLst>
                <a:ext uri="{FF2B5EF4-FFF2-40B4-BE49-F238E27FC236}">
                  <a16:creationId xmlns:a16="http://schemas.microsoft.com/office/drawing/2014/main" id="{9A4F9B00-CAF5-4171-81A3-2DD6CA1B8AB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704365" y="6704837"/>
              <a:ext cx="475488" cy="475488"/>
            </a:xfrm>
            <a:prstGeom prst="rect">
              <a:avLst/>
            </a:prstGeom>
          </p:spPr>
        </p:pic>
      </p:grpSp>
      <p:cxnSp>
        <p:nvCxnSpPr>
          <p:cNvPr id="324" name="Connector: Elbow 323">
            <a:extLst>
              <a:ext uri="{FF2B5EF4-FFF2-40B4-BE49-F238E27FC236}">
                <a16:creationId xmlns:a16="http://schemas.microsoft.com/office/drawing/2014/main" id="{CEAEE3FC-DEF8-4213-968C-C9C9913AF148}"/>
              </a:ext>
            </a:extLst>
          </p:cNvPr>
          <p:cNvCxnSpPr>
            <a:cxnSpLocks/>
            <a:endCxn id="15" idx="1"/>
          </p:cNvCxnSpPr>
          <p:nvPr/>
        </p:nvCxnSpPr>
        <p:spPr>
          <a:xfrm rot="16200000" flipH="1">
            <a:off x="2271523" y="2846891"/>
            <a:ext cx="1129850" cy="943790"/>
          </a:xfrm>
          <a:prstGeom prst="bentConnector2">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44" name="Group 343">
            <a:extLst>
              <a:ext uri="{FF2B5EF4-FFF2-40B4-BE49-F238E27FC236}">
                <a16:creationId xmlns:a16="http://schemas.microsoft.com/office/drawing/2014/main" id="{96075BF4-9D08-4FEB-9E83-41B127BE9CD7}"/>
              </a:ext>
            </a:extLst>
          </p:cNvPr>
          <p:cNvGrpSpPr/>
          <p:nvPr/>
        </p:nvGrpSpPr>
        <p:grpSpPr>
          <a:xfrm>
            <a:off x="3718387" y="1715544"/>
            <a:ext cx="843652" cy="912994"/>
            <a:chOff x="2526373" y="6704837"/>
            <a:chExt cx="843652" cy="912994"/>
          </a:xfrm>
        </p:grpSpPr>
        <p:sp>
          <p:nvSpPr>
            <p:cNvPr id="345" name="TextBox 344">
              <a:extLst>
                <a:ext uri="{FF2B5EF4-FFF2-40B4-BE49-F238E27FC236}">
                  <a16:creationId xmlns:a16="http://schemas.microsoft.com/office/drawing/2014/main" id="{32413A9D-0923-45A6-8E37-0C5CA95C2658}"/>
                </a:ext>
              </a:extLst>
            </p:cNvPr>
            <p:cNvSpPr txBox="1"/>
            <p:nvPr/>
          </p:nvSpPr>
          <p:spPr>
            <a:xfrm>
              <a:off x="2526373" y="724849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Azure Data Box</a:t>
              </a:r>
            </a:p>
          </p:txBody>
        </p:sp>
        <p:pic>
          <p:nvPicPr>
            <p:cNvPr id="347" name="Picture 346">
              <a:extLst>
                <a:ext uri="{FF2B5EF4-FFF2-40B4-BE49-F238E27FC236}">
                  <a16:creationId xmlns:a16="http://schemas.microsoft.com/office/drawing/2014/main" id="{8BF18D9F-E853-4220-AB72-9CC43B6E181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728749" y="6704837"/>
              <a:ext cx="426720" cy="475488"/>
            </a:xfrm>
            <a:prstGeom prst="rect">
              <a:avLst/>
            </a:prstGeom>
          </p:spPr>
        </p:pic>
      </p:grpSp>
      <p:cxnSp>
        <p:nvCxnSpPr>
          <p:cNvPr id="367" name="Straight Connector 366">
            <a:extLst>
              <a:ext uri="{FF2B5EF4-FFF2-40B4-BE49-F238E27FC236}">
                <a16:creationId xmlns:a16="http://schemas.microsoft.com/office/drawing/2014/main" id="{F8B08F58-C4E0-4D45-A45E-BD03FC0C1AF9}"/>
              </a:ext>
            </a:extLst>
          </p:cNvPr>
          <p:cNvCxnSpPr>
            <a:cxnSpLocks/>
          </p:cNvCxnSpPr>
          <p:nvPr/>
        </p:nvCxnSpPr>
        <p:spPr>
          <a:xfrm>
            <a:off x="1401772" y="1945825"/>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Connector: Elbow 367">
            <a:extLst>
              <a:ext uri="{FF2B5EF4-FFF2-40B4-BE49-F238E27FC236}">
                <a16:creationId xmlns:a16="http://schemas.microsoft.com/office/drawing/2014/main" id="{874DBB15-4DDF-408B-9970-E05AF8B0144B}"/>
              </a:ext>
            </a:extLst>
          </p:cNvPr>
          <p:cNvCxnSpPr>
            <a:cxnSpLocks/>
            <a:stCxn id="177" idx="3"/>
          </p:cNvCxnSpPr>
          <p:nvPr/>
        </p:nvCxnSpPr>
        <p:spPr>
          <a:xfrm flipV="1">
            <a:off x="1525404" y="4064293"/>
            <a:ext cx="1770255" cy="1652992"/>
          </a:xfrm>
          <a:prstGeom prst="bentConnector3">
            <a:avLst>
              <a:gd name="adj1" fmla="val 50000"/>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9" name="Connector: Elbow 368">
            <a:extLst>
              <a:ext uri="{FF2B5EF4-FFF2-40B4-BE49-F238E27FC236}">
                <a16:creationId xmlns:a16="http://schemas.microsoft.com/office/drawing/2014/main" id="{C0464259-0AF6-4462-A84C-543D6BB31BDC}"/>
              </a:ext>
            </a:extLst>
          </p:cNvPr>
          <p:cNvCxnSpPr>
            <a:cxnSpLocks/>
            <a:stCxn id="240" idx="3"/>
            <a:endCxn id="278" idx="1"/>
          </p:cNvCxnSpPr>
          <p:nvPr/>
        </p:nvCxnSpPr>
        <p:spPr>
          <a:xfrm flipV="1">
            <a:off x="1550081" y="2173218"/>
            <a:ext cx="375231" cy="1969701"/>
          </a:xfrm>
          <a:prstGeom prst="bentConnector3">
            <a:avLst>
              <a:gd name="adj1" fmla="val 50000"/>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25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0466" y="-2675"/>
            <a:ext cx="11655840" cy="899665"/>
          </a:xfrm>
        </p:spPr>
        <p:txBody>
          <a:bodyPr vert="horz" wrap="square" lIns="146304" tIns="91440" rIns="146304" bIns="91440" rtlCol="0" anchor="ctr">
            <a:noAutofit/>
          </a:bodyPr>
          <a:lstStyle/>
          <a:p>
            <a:r>
              <a:rPr lang="en-US" sz="4000" dirty="0">
                <a:solidFill>
                  <a:schemeClr val="tx2"/>
                </a:solidFill>
                <a:cs typeface="Segoe UI Light" charset="0"/>
              </a:rPr>
              <a:t>Advanced analytics pattern in Azure</a:t>
            </a:r>
            <a:endParaRPr lang="en-US" sz="4000" cap="all" spc="800" dirty="0">
              <a:solidFill>
                <a:srgbClr val="0078D7"/>
              </a:solidFill>
              <a:latin typeface="Segoe UI Light" charset="0"/>
              <a:cs typeface="Segoe UI Light" charset="0"/>
            </a:endParaRPr>
          </a:p>
        </p:txBody>
      </p:sp>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1514" y="2086996"/>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3654" y="2875983"/>
            <a:ext cx="97013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2239" y="5432466"/>
            <a:ext cx="94288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6513" y="4606293"/>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4D236705-EF4D-4F28-93B6-4A797BE346E7}"/>
              </a:ext>
            </a:extLst>
          </p:cNvPr>
          <p:cNvSpPr txBox="1"/>
          <p:nvPr/>
        </p:nvSpPr>
        <p:spPr>
          <a:xfrm>
            <a:off x="70108" y="5454096"/>
            <a:ext cx="1455296" cy="52637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BUSINESS / CUSTOM APPS</a:t>
            </a:r>
          </a:p>
          <a:p>
            <a:r>
              <a:rPr lang="en-US" sz="918" dirty="0">
                <a:solidFill>
                  <a:schemeClr val="tx1"/>
                </a:solidFill>
              </a:rPr>
              <a:t>(STRUCTURED)</a:t>
            </a:r>
          </a:p>
        </p:txBody>
      </p:sp>
      <p:grpSp>
        <p:nvGrpSpPr>
          <p:cNvPr id="178" name="Group 177">
            <a:extLst>
              <a:ext uri="{FF2B5EF4-FFF2-40B4-BE49-F238E27FC236}">
                <a16:creationId xmlns:a16="http://schemas.microsoft.com/office/drawing/2014/main" id="{9E6FD656-A9A7-40EF-9865-7C1508D6D2DF}"/>
              </a:ext>
            </a:extLst>
          </p:cNvPr>
          <p:cNvGrpSpPr/>
          <p:nvPr/>
        </p:nvGrpSpPr>
        <p:grpSpPr>
          <a:xfrm>
            <a:off x="253139" y="5045455"/>
            <a:ext cx="1089234" cy="406914"/>
            <a:chOff x="94228" y="4054674"/>
            <a:chExt cx="1327848" cy="496126"/>
          </a:xfrm>
        </p:grpSpPr>
        <p:grpSp>
          <p:nvGrpSpPr>
            <p:cNvPr id="179" name="Group 178">
              <a:extLst>
                <a:ext uri="{FF2B5EF4-FFF2-40B4-BE49-F238E27FC236}">
                  <a16:creationId xmlns:a16="http://schemas.microsoft.com/office/drawing/2014/main" id="{7B98969B-1E50-4F5E-B5A1-5995B7C7028F}"/>
                </a:ext>
              </a:extLst>
            </p:cNvPr>
            <p:cNvGrpSpPr/>
            <p:nvPr/>
          </p:nvGrpSpPr>
          <p:grpSpPr>
            <a:xfrm>
              <a:off x="94228" y="4054674"/>
              <a:ext cx="565043" cy="490322"/>
              <a:chOff x="582887" y="2608468"/>
              <a:chExt cx="565043" cy="490322"/>
            </a:xfrm>
          </p:grpSpPr>
          <p:grpSp>
            <p:nvGrpSpPr>
              <p:cNvPr id="230" name="Group 229">
                <a:extLst>
                  <a:ext uri="{FF2B5EF4-FFF2-40B4-BE49-F238E27FC236}">
                    <a16:creationId xmlns:a16="http://schemas.microsoft.com/office/drawing/2014/main" id="{F12B881B-9E9F-4BCD-BBB3-7F04C3FD6EEB}"/>
                  </a:ext>
                </a:extLst>
              </p:cNvPr>
              <p:cNvGrpSpPr/>
              <p:nvPr/>
            </p:nvGrpSpPr>
            <p:grpSpPr>
              <a:xfrm>
                <a:off x="582887" y="2608468"/>
                <a:ext cx="565043" cy="490322"/>
                <a:chOff x="-2759707" y="1099472"/>
                <a:chExt cx="7926138" cy="6799719"/>
              </a:xfrm>
            </p:grpSpPr>
            <p:sp>
              <p:nvSpPr>
                <p:cNvPr id="235" name="Rectangle 317">
                  <a:extLst>
                    <a:ext uri="{FF2B5EF4-FFF2-40B4-BE49-F238E27FC236}">
                      <a16:creationId xmlns:a16="http://schemas.microsoft.com/office/drawing/2014/main" id="{7CE73C07-2941-4B13-B703-9BC818B4D53A}"/>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6" name="Rounded Rectangle 439">
                  <a:extLst>
                    <a:ext uri="{FF2B5EF4-FFF2-40B4-BE49-F238E27FC236}">
                      <a16:creationId xmlns:a16="http://schemas.microsoft.com/office/drawing/2014/main" id="{21836CE6-77F5-4562-B74D-A08A3E3F58C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D64498A1-1EEC-4261-B298-8133FFF6A6BD}"/>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486A81F7-50AE-435F-B529-60D1B6ED899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31" name="Freeform 5">
                <a:extLst>
                  <a:ext uri="{FF2B5EF4-FFF2-40B4-BE49-F238E27FC236}">
                    <a16:creationId xmlns:a16="http://schemas.microsoft.com/office/drawing/2014/main" id="{7FCE3902-A35C-4072-8316-0129E65FB14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2" name="Rectangle 6">
                <a:extLst>
                  <a:ext uri="{FF2B5EF4-FFF2-40B4-BE49-F238E27FC236}">
                    <a16:creationId xmlns:a16="http://schemas.microsoft.com/office/drawing/2014/main" id="{337AB397-EF28-4757-89A6-6DAABDA8E3A7}"/>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3" name="Rectangle 7">
                <a:extLst>
                  <a:ext uri="{FF2B5EF4-FFF2-40B4-BE49-F238E27FC236}">
                    <a16:creationId xmlns:a16="http://schemas.microsoft.com/office/drawing/2014/main" id="{06F67EB1-1CA3-45DE-BDB4-A3BA7D94E996}"/>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4" name="Rectangle 8">
                <a:extLst>
                  <a:ext uri="{FF2B5EF4-FFF2-40B4-BE49-F238E27FC236}">
                    <a16:creationId xmlns:a16="http://schemas.microsoft.com/office/drawing/2014/main" id="{A985B1E2-012B-4534-BFCC-FF4C8E66DA6E}"/>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D4542DCC-94DB-48AF-8961-05C80AAA396F}"/>
                </a:ext>
              </a:extLst>
            </p:cNvPr>
            <p:cNvGrpSpPr/>
            <p:nvPr/>
          </p:nvGrpSpPr>
          <p:grpSpPr>
            <a:xfrm>
              <a:off x="833546" y="4054674"/>
              <a:ext cx="588530" cy="496126"/>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grpSp>
      <p:sp>
        <p:nvSpPr>
          <p:cNvPr id="240" name="TextBox 239">
            <a:extLst>
              <a:ext uri="{FF2B5EF4-FFF2-40B4-BE49-F238E27FC236}">
                <a16:creationId xmlns:a16="http://schemas.microsoft.com/office/drawing/2014/main" id="{C4413F1F-7B53-41AB-A0ED-21C3EB42455D}"/>
              </a:ext>
            </a:extLst>
          </p:cNvPr>
          <p:cNvSpPr txBox="1"/>
          <p:nvPr/>
        </p:nvSpPr>
        <p:spPr>
          <a:xfrm>
            <a:off x="45431" y="3955496"/>
            <a:ext cx="1504650" cy="37484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LOGS, FILES AND MEDIA</a:t>
            </a:r>
            <a:br>
              <a:rPr lang="en-US" sz="918" dirty="0">
                <a:solidFill>
                  <a:schemeClr val="tx1"/>
                </a:solidFill>
              </a:rPr>
            </a:br>
            <a:r>
              <a:rPr lang="en-US" sz="918" dirty="0">
                <a:solidFill>
                  <a:schemeClr val="tx1"/>
                </a:solidFill>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216359" y="3589749"/>
            <a:ext cx="1162794" cy="318190"/>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010" y="2124261"/>
              <a:ext cx="271899" cy="271899"/>
            </a:xfrm>
            <a:prstGeom prst="rect">
              <a:avLst/>
            </a:prstGeom>
          </p:spPr>
        </p:pic>
        <p:sp>
          <p:nvSpPr>
            <p:cNvPr id="243" name="Freeform: Shape 242">
              <a:extLst>
                <a:ext uri="{FF2B5EF4-FFF2-40B4-BE49-F238E27FC236}">
                  <a16:creationId xmlns:a16="http://schemas.microsoft.com/office/drawing/2014/main" id="{FB48BA59-9EF4-431F-9850-65C0F8283E11}"/>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schemeClr val="tx1"/>
                  </a:solidFill>
                </a:rPr>
                <a:t>r</a:t>
              </a:r>
            </a:p>
          </p:txBody>
        </p:sp>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46" name="TextBox 245">
            <a:extLst>
              <a:ext uri="{FF2B5EF4-FFF2-40B4-BE49-F238E27FC236}">
                <a16:creationId xmlns:a16="http://schemas.microsoft.com/office/drawing/2014/main" id="{E88E97F0-91D0-450C-ABD1-D31E400A51E1}"/>
              </a:ext>
            </a:extLst>
          </p:cNvPr>
          <p:cNvSpPr txBox="1"/>
          <p:nvPr/>
        </p:nvSpPr>
        <p:spPr>
          <a:xfrm>
            <a:off x="260139" y="2531182"/>
            <a:ext cx="1108957" cy="350264"/>
          </a:xfrm>
          <a:prstGeom prst="rect">
            <a:avLst/>
          </a:prstGeom>
          <a:noFill/>
        </p:spPr>
        <p:txBody>
          <a:bodyPr wrap="none" lIns="91440" tIns="45720" rIns="91440" bIns="45720" rtlCol="0">
            <a:spAutoFit/>
          </a:bodyPr>
          <a:lstStyle/>
          <a:p>
            <a:pPr algn="ctr" defTabSz="951156">
              <a:defRPr/>
            </a:pPr>
            <a:r>
              <a:rPr lang="en-US" sz="816" kern="0" dirty="0">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51156">
              <a:defRPr/>
            </a:pPr>
            <a:r>
              <a:rPr lang="en-US" sz="816" kern="0" dirty="0">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43391" y="2057813"/>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chemeClr val="tx1"/>
                    </a:solidFill>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8"/>
          <a:stretch>
            <a:fillRect/>
          </a:stretch>
        </p:blipFill>
        <p:spPr>
          <a:xfrm>
            <a:off x="859796" y="2385510"/>
            <a:ext cx="274293" cy="177123"/>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556311" y="1823905"/>
            <a:ext cx="0" cy="4156568"/>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411932" y="1823905"/>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411932" y="5965916"/>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43937" y="1869530"/>
            <a:ext cx="0" cy="4156568"/>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37058" y="1869530"/>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43933" y="6004666"/>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207404" y="3769394"/>
            <a:ext cx="431826" cy="0"/>
          </a:xfrm>
          <a:prstGeom prst="straightConnector1">
            <a:avLst/>
          </a:prstGeom>
          <a:ln>
            <a:solidFill>
              <a:srgbClr val="00206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DE9726-BD7C-4657-9A44-8986AE62F9E7}"/>
              </a:ext>
            </a:extLst>
          </p:cNvPr>
          <p:cNvSpPr txBox="1"/>
          <p:nvPr/>
        </p:nvSpPr>
        <p:spPr>
          <a:xfrm>
            <a:off x="1798307" y="4117820"/>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LAKE STORE</a:t>
            </a:r>
          </a:p>
        </p:txBody>
      </p:sp>
      <p:sp>
        <p:nvSpPr>
          <p:cNvPr id="75" name="TextBox 74">
            <a:extLst>
              <a:ext uri="{FF2B5EF4-FFF2-40B4-BE49-F238E27FC236}">
                <a16:creationId xmlns:a16="http://schemas.microsoft.com/office/drawing/2014/main" id="{72A2A260-5FFB-4BD1-939A-0087CFA3585F}"/>
              </a:ext>
            </a:extLst>
          </p:cNvPr>
          <p:cNvSpPr txBox="1"/>
          <p:nvPr/>
        </p:nvSpPr>
        <p:spPr>
          <a:xfrm>
            <a:off x="2709357" y="4128897"/>
            <a:ext cx="73450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AZURE STORAGE</a:t>
            </a:r>
          </a:p>
        </p:txBody>
      </p:sp>
      <p:sp>
        <p:nvSpPr>
          <p:cNvPr id="83" name="TextBox 82">
            <a:extLst>
              <a:ext uri="{FF2B5EF4-FFF2-40B4-BE49-F238E27FC236}">
                <a16:creationId xmlns:a16="http://schemas.microsoft.com/office/drawing/2014/main" id="{C5499F1B-A214-4D84-94CA-5ACB2DB0CBF3}"/>
              </a:ext>
            </a:extLst>
          </p:cNvPr>
          <p:cNvSpPr txBox="1"/>
          <p:nvPr/>
        </p:nvSpPr>
        <p:spPr>
          <a:xfrm>
            <a:off x="8069049" y="4101321"/>
            <a:ext cx="832279"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HDINSIGHT </a:t>
            </a:r>
          </a:p>
        </p:txBody>
      </p:sp>
      <p:sp>
        <p:nvSpPr>
          <p:cNvPr id="269" name="Rectangle 268">
            <a:extLst>
              <a:ext uri="{FF2B5EF4-FFF2-40B4-BE49-F238E27FC236}">
                <a16:creationId xmlns:a16="http://schemas.microsoft.com/office/drawing/2014/main" id="{B4CF7B6F-8BD0-40D6-84E5-B9724E17ACDF}"/>
              </a:ext>
            </a:extLst>
          </p:cNvPr>
          <p:cNvSpPr/>
          <p:nvPr/>
        </p:nvSpPr>
        <p:spPr>
          <a:xfrm>
            <a:off x="6819102" y="4105120"/>
            <a:ext cx="1255472" cy="230832"/>
          </a:xfrm>
          <a:prstGeom prst="rect">
            <a:avLst/>
          </a:prstGeom>
        </p:spPr>
        <p:txBody>
          <a:bodyPr wrap="none">
            <a:spAutoFit/>
          </a:bodyPr>
          <a:lstStyle/>
          <a:p>
            <a:pPr defTabSz="950973"/>
            <a:r>
              <a:rPr lang="en-US" sz="900" kern="0" dirty="0">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08065" y="3454701"/>
            <a:ext cx="670390" cy="670390"/>
          </a:xfrm>
          <a:prstGeom prst="rect">
            <a:avLst/>
          </a:prstGeom>
        </p:spPr>
      </p:pic>
      <p:sp>
        <p:nvSpPr>
          <p:cNvPr id="59" name="TextBox 58">
            <a:extLst>
              <a:ext uri="{FF2B5EF4-FFF2-40B4-BE49-F238E27FC236}">
                <a16:creationId xmlns:a16="http://schemas.microsoft.com/office/drawing/2014/main" id="{B723EFC5-6988-4E8A-BF81-DC1937934AC5}"/>
              </a:ext>
            </a:extLst>
          </p:cNvPr>
          <p:cNvSpPr txBox="1"/>
          <p:nvPr/>
        </p:nvSpPr>
        <p:spPr>
          <a:xfrm>
            <a:off x="2142676" y="2173204"/>
            <a:ext cx="857889" cy="539496"/>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ML  </a:t>
            </a:r>
          </a:p>
        </p:txBody>
      </p:sp>
      <p:sp>
        <p:nvSpPr>
          <p:cNvPr id="70" name="TextBox 69">
            <a:extLst>
              <a:ext uri="{FF2B5EF4-FFF2-40B4-BE49-F238E27FC236}">
                <a16:creationId xmlns:a16="http://schemas.microsoft.com/office/drawing/2014/main" id="{4B003B8B-78F8-410B-B731-59EB90E54A84}"/>
              </a:ext>
            </a:extLst>
          </p:cNvPr>
          <p:cNvSpPr txBox="1"/>
          <p:nvPr/>
        </p:nvSpPr>
        <p:spPr>
          <a:xfrm>
            <a:off x="4088243" y="2173205"/>
            <a:ext cx="684606"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ML SERVER</a:t>
            </a:r>
          </a:p>
        </p:txBody>
      </p:sp>
      <p:pic>
        <p:nvPicPr>
          <p:cNvPr id="270" name="Picture 269">
            <a:extLst>
              <a:ext uri="{FF2B5EF4-FFF2-40B4-BE49-F238E27FC236}">
                <a16:creationId xmlns:a16="http://schemas.microsoft.com/office/drawing/2014/main" id="{C35B6837-FAFB-4B91-8B8D-99B09C116E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3829" y="1651555"/>
            <a:ext cx="647646" cy="647646"/>
          </a:xfrm>
          <a:prstGeom prst="rect">
            <a:avLst/>
          </a:prstGeom>
        </p:spPr>
      </p:pic>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1814880" y="3344756"/>
            <a:ext cx="3136425"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5452137" y="3342974"/>
            <a:ext cx="3538897" cy="114774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1924743" y="1538869"/>
            <a:ext cx="6561967"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7" name="Picture 22" descr="Image result for Azure ML icon">
            <a:extLst>
              <a:ext uri="{FF2B5EF4-FFF2-40B4-BE49-F238E27FC236}">
                <a16:creationId xmlns:a16="http://schemas.microsoft.com/office/drawing/2014/main" id="{53474C39-55C2-4736-B64A-F9295FCD991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62673" y="1737634"/>
            <a:ext cx="475488" cy="475488"/>
          </a:xfrm>
          <a:prstGeom prst="rect">
            <a:avLst/>
          </a:prstGeom>
          <a:noFill/>
          <a:extLst>
            <a:ext uri="{909E8E84-426E-40DD-AFC4-6F175D3DCCD1}">
              <a14:hiddenFill xmlns:a14="http://schemas.microsoft.com/office/drawing/2010/main">
                <a:solidFill>
                  <a:srgbClr val="FFFFFF"/>
                </a:solidFill>
              </a14:hiddenFill>
            </a:ext>
          </a:extLst>
        </p:spPr>
      </p:pic>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4951305" y="3875301"/>
            <a:ext cx="495990" cy="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a:endCxn id="276" idx="0"/>
          </p:cNvCxnSpPr>
          <p:nvPr/>
        </p:nvCxnSpPr>
        <p:spPr>
          <a:xfrm flipH="1">
            <a:off x="7221586" y="2685554"/>
            <a:ext cx="1" cy="65742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6744733" y="1144332"/>
            <a:ext cx="1792798"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MODEL TRAINING</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2662337" y="2966366"/>
            <a:ext cx="2291546"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LONG 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118262" y="2949012"/>
            <a:ext cx="1856342"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DATA PROCESSING</a:t>
            </a:r>
          </a:p>
        </p:txBody>
      </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flipV="1">
            <a:off x="1564750" y="3904058"/>
            <a:ext cx="233557" cy="1"/>
          </a:xfrm>
          <a:prstGeom prst="straightConnector1">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92163" y="3555451"/>
            <a:ext cx="474405" cy="474405"/>
          </a:xfrm>
          <a:prstGeom prst="rect">
            <a:avLst/>
          </a:prstGeom>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833540" y="3561533"/>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49">
            <a:extLst>
              <a:ext uri="{FF2B5EF4-FFF2-40B4-BE49-F238E27FC236}">
                <a16:creationId xmlns:a16="http://schemas.microsoft.com/office/drawing/2014/main" id="{35F3DBA9-00D6-4293-A66E-3797049839C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66155" y="3536683"/>
            <a:ext cx="565912" cy="565912"/>
          </a:xfrm>
          <a:prstGeom prst="rect">
            <a:avLst/>
          </a:prstGeom>
        </p:spPr>
      </p:pic>
      <p:pic>
        <p:nvPicPr>
          <p:cNvPr id="151" name="Picture 150" descr="A close up of a sign&#10;&#10;Description generated with high confidence">
            <a:extLst>
              <a:ext uri="{FF2B5EF4-FFF2-40B4-BE49-F238E27FC236}">
                <a16:creationId xmlns:a16="http://schemas.microsoft.com/office/drawing/2014/main" id="{729C5043-AD9F-45CB-A224-E71ACCACC8D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29799" y="3606213"/>
            <a:ext cx="445957" cy="445958"/>
          </a:xfrm>
          <a:prstGeom prst="rect">
            <a:avLst/>
          </a:prstGeom>
        </p:spPr>
      </p:pic>
      <p:sp>
        <p:nvSpPr>
          <p:cNvPr id="152" name="Rectangle 151">
            <a:extLst>
              <a:ext uri="{FF2B5EF4-FFF2-40B4-BE49-F238E27FC236}">
                <a16:creationId xmlns:a16="http://schemas.microsoft.com/office/drawing/2014/main" id="{FDC8B70C-51B3-4934-92E8-A0A465FFD4CE}"/>
              </a:ext>
            </a:extLst>
          </p:cNvPr>
          <p:cNvSpPr/>
          <p:nvPr/>
        </p:nvSpPr>
        <p:spPr>
          <a:xfrm>
            <a:off x="5447295" y="4105770"/>
            <a:ext cx="1410964" cy="230832"/>
          </a:xfrm>
          <a:prstGeom prst="rect">
            <a:avLst/>
          </a:prstGeom>
        </p:spPr>
        <p:txBody>
          <a:bodyPr wrap="none">
            <a:spAutoFit/>
          </a:bodyPr>
          <a:lstStyle/>
          <a:p>
            <a:pPr defTabSz="950973"/>
            <a:r>
              <a:rPr lang="en-US" sz="900" kern="0" dirty="0">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pic>
        <p:nvPicPr>
          <p:cNvPr id="156" name="Picture 155">
            <a:extLst>
              <a:ext uri="{FF2B5EF4-FFF2-40B4-BE49-F238E27FC236}">
                <a16:creationId xmlns:a16="http://schemas.microsoft.com/office/drawing/2014/main" id="{A573BC03-33C5-437C-8139-AA65580F106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44182" y="1737634"/>
            <a:ext cx="475488" cy="475488"/>
          </a:xfrm>
          <a:prstGeom prst="rect">
            <a:avLst/>
          </a:prstGeom>
        </p:spPr>
      </p:pic>
      <p:sp>
        <p:nvSpPr>
          <p:cNvPr id="157" name="TextBox 156">
            <a:extLst>
              <a:ext uri="{FF2B5EF4-FFF2-40B4-BE49-F238E27FC236}">
                <a16:creationId xmlns:a16="http://schemas.microsoft.com/office/drawing/2014/main" id="{14A96201-96B7-4060-B19F-70C6C53699A3}"/>
              </a:ext>
            </a:extLst>
          </p:cNvPr>
          <p:cNvSpPr txBox="1"/>
          <p:nvPr/>
        </p:nvSpPr>
        <p:spPr>
          <a:xfrm>
            <a:off x="3092778" y="2173205"/>
            <a:ext cx="857889"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ML</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STUDIO  </a:t>
            </a:r>
          </a:p>
        </p:txBody>
      </p:sp>
      <p:pic>
        <p:nvPicPr>
          <p:cNvPr id="158" name="Picture 157">
            <a:extLst>
              <a:ext uri="{FF2B5EF4-FFF2-40B4-BE49-F238E27FC236}">
                <a16:creationId xmlns:a16="http://schemas.microsoft.com/office/drawing/2014/main" id="{8C4AC148-D50B-4725-A541-C4222428D4E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68636" y="1737634"/>
            <a:ext cx="475489" cy="475488"/>
          </a:xfrm>
          <a:prstGeom prst="rect">
            <a:avLst/>
          </a:prstGeom>
        </p:spPr>
      </p:pic>
      <p:sp>
        <p:nvSpPr>
          <p:cNvPr id="159" name="TextBox 158">
            <a:extLst>
              <a:ext uri="{FF2B5EF4-FFF2-40B4-BE49-F238E27FC236}">
                <a16:creationId xmlns:a16="http://schemas.microsoft.com/office/drawing/2014/main" id="{DBF719C8-E59B-47E4-BF4C-2A41FEF4B947}"/>
              </a:ext>
            </a:extLst>
          </p:cNvPr>
          <p:cNvSpPr txBox="1"/>
          <p:nvPr/>
        </p:nvSpPr>
        <p:spPr>
          <a:xfrm>
            <a:off x="5726127" y="2173205"/>
            <a:ext cx="1054200"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Server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(In-database ML)</a:t>
            </a:r>
          </a:p>
        </p:txBody>
      </p:sp>
      <p:sp>
        <p:nvSpPr>
          <p:cNvPr id="160" name="TextBox 159">
            <a:extLst>
              <a:ext uri="{FF2B5EF4-FFF2-40B4-BE49-F238E27FC236}">
                <a16:creationId xmlns:a16="http://schemas.microsoft.com/office/drawing/2014/main" id="{7D05A728-7162-4E08-8398-215FA88D9256}"/>
              </a:ext>
            </a:extLst>
          </p:cNvPr>
          <p:cNvSpPr txBox="1"/>
          <p:nvPr/>
        </p:nvSpPr>
        <p:spPr>
          <a:xfrm>
            <a:off x="4685286" y="2187609"/>
            <a:ext cx="1244733"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DATABRICKS</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(Spark ML)</a:t>
            </a:r>
          </a:p>
        </p:txBody>
      </p:sp>
      <p:pic>
        <p:nvPicPr>
          <p:cNvPr id="7" name="Picture 6">
            <a:extLst>
              <a:ext uri="{FF2B5EF4-FFF2-40B4-BE49-F238E27FC236}">
                <a16:creationId xmlns:a16="http://schemas.microsoft.com/office/drawing/2014/main" id="{CEEF7E98-0A77-465A-9E0E-8726840D95D6}"/>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08628" y="1758422"/>
            <a:ext cx="475488" cy="475488"/>
          </a:xfrm>
          <a:prstGeom prst="rect">
            <a:avLst/>
          </a:prstGeom>
        </p:spPr>
      </p:pic>
      <p:sp>
        <p:nvSpPr>
          <p:cNvPr id="163" name="TextBox 162">
            <a:extLst>
              <a:ext uri="{FF2B5EF4-FFF2-40B4-BE49-F238E27FC236}">
                <a16:creationId xmlns:a16="http://schemas.microsoft.com/office/drawing/2014/main" id="{B27643F4-923C-4EC9-AED2-9C8CD5209229}"/>
              </a:ext>
            </a:extLst>
          </p:cNvPr>
          <p:cNvSpPr txBox="1"/>
          <p:nvPr/>
        </p:nvSpPr>
        <p:spPr>
          <a:xfrm>
            <a:off x="6715950" y="2170390"/>
            <a:ext cx="860844"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DATA SCIENCE VM</a:t>
            </a:r>
          </a:p>
        </p:txBody>
      </p:sp>
      <p:sp>
        <p:nvSpPr>
          <p:cNvPr id="283" name="TextBox 282">
            <a:extLst>
              <a:ext uri="{FF2B5EF4-FFF2-40B4-BE49-F238E27FC236}">
                <a16:creationId xmlns:a16="http://schemas.microsoft.com/office/drawing/2014/main" id="{EF3C11A3-9DA0-4A90-B576-7B80FE2645D2}"/>
              </a:ext>
            </a:extLst>
          </p:cNvPr>
          <p:cNvSpPr txBox="1"/>
          <p:nvPr/>
        </p:nvSpPr>
        <p:spPr>
          <a:xfrm>
            <a:off x="9285420" y="2491446"/>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COSMOS DB </a:t>
            </a:r>
          </a:p>
        </p:txBody>
      </p:sp>
      <p:sp>
        <p:nvSpPr>
          <p:cNvPr id="284" name="Rectangle: Rounded Corners 283">
            <a:extLst>
              <a:ext uri="{FF2B5EF4-FFF2-40B4-BE49-F238E27FC236}">
                <a16:creationId xmlns:a16="http://schemas.microsoft.com/office/drawing/2014/main" id="{AB6D7C45-77F6-47CA-ABB4-47FF77654F4E}"/>
              </a:ext>
            </a:extLst>
          </p:cNvPr>
          <p:cNvSpPr/>
          <p:nvPr/>
        </p:nvSpPr>
        <p:spPr bwMode="auto">
          <a:xfrm>
            <a:off x="9209553" y="1733097"/>
            <a:ext cx="997851" cy="3912845"/>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63BC0714-505D-4C89-BC0E-CC8E4A61D68E}"/>
              </a:ext>
            </a:extLst>
          </p:cNvPr>
          <p:cNvSpPr txBox="1"/>
          <p:nvPr/>
        </p:nvSpPr>
        <p:spPr>
          <a:xfrm>
            <a:off x="9120853" y="1160721"/>
            <a:ext cx="1114728" cy="683264"/>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SERVING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STORAGE</a:t>
            </a:r>
          </a:p>
        </p:txBody>
      </p:sp>
      <p:pic>
        <p:nvPicPr>
          <p:cNvPr id="288" name="Picture 287">
            <a:extLst>
              <a:ext uri="{FF2B5EF4-FFF2-40B4-BE49-F238E27FC236}">
                <a16:creationId xmlns:a16="http://schemas.microsoft.com/office/drawing/2014/main" id="{23799400-27C6-45FF-818A-E9E3128DE4C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487059" y="1956079"/>
            <a:ext cx="475488" cy="475488"/>
          </a:xfrm>
          <a:prstGeom prst="rect">
            <a:avLst/>
          </a:prstGeom>
        </p:spPr>
      </p:pic>
      <p:grpSp>
        <p:nvGrpSpPr>
          <p:cNvPr id="289" name="Group 288">
            <a:extLst>
              <a:ext uri="{FF2B5EF4-FFF2-40B4-BE49-F238E27FC236}">
                <a16:creationId xmlns:a16="http://schemas.microsoft.com/office/drawing/2014/main" id="{3DCA6A38-7D4D-4BA3-9833-6B3A6767267B}"/>
              </a:ext>
            </a:extLst>
          </p:cNvPr>
          <p:cNvGrpSpPr>
            <a:grpSpLocks noChangeAspect="1"/>
          </p:cNvGrpSpPr>
          <p:nvPr/>
        </p:nvGrpSpPr>
        <p:grpSpPr>
          <a:xfrm>
            <a:off x="6116725" y="1736500"/>
            <a:ext cx="359070" cy="475488"/>
            <a:chOff x="6372224" y="3082295"/>
            <a:chExt cx="1533525" cy="2030732"/>
          </a:xfrm>
        </p:grpSpPr>
        <p:sp>
          <p:nvSpPr>
            <p:cNvPr id="292" name="Freeform: Shape 291">
              <a:extLst>
                <a:ext uri="{FF2B5EF4-FFF2-40B4-BE49-F238E27FC236}">
                  <a16:creationId xmlns:a16="http://schemas.microsoft.com/office/drawing/2014/main" id="{1D69B1C4-449C-4D43-A268-CBE4AB49A426}"/>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293" name="Freeform: Shape 292">
              <a:extLst>
                <a:ext uri="{FF2B5EF4-FFF2-40B4-BE49-F238E27FC236}">
                  <a16:creationId xmlns:a16="http://schemas.microsoft.com/office/drawing/2014/main" id="{F545509E-8ACF-4891-A32C-8237635C7CD0}"/>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02" name="Freeform: Shape 301">
              <a:extLst>
                <a:ext uri="{FF2B5EF4-FFF2-40B4-BE49-F238E27FC236}">
                  <a16:creationId xmlns:a16="http://schemas.microsoft.com/office/drawing/2014/main" id="{DDC22529-B29F-4778-8D55-F6DD55FEDB2D}"/>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06" name="Freeform: Shape 305">
              <a:extLst>
                <a:ext uri="{FF2B5EF4-FFF2-40B4-BE49-F238E27FC236}">
                  <a16:creationId xmlns:a16="http://schemas.microsoft.com/office/drawing/2014/main" id="{1B68D932-30A1-4A3C-AC49-F9BDEE00BA2B}"/>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07" name="Freeform: Shape 306">
              <a:extLst>
                <a:ext uri="{FF2B5EF4-FFF2-40B4-BE49-F238E27FC236}">
                  <a16:creationId xmlns:a16="http://schemas.microsoft.com/office/drawing/2014/main" id="{08C7AB65-FFD2-4902-A9E0-C6B4A776E9E9}"/>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08" name="Freeform: Shape 307">
              <a:extLst>
                <a:ext uri="{FF2B5EF4-FFF2-40B4-BE49-F238E27FC236}">
                  <a16:creationId xmlns:a16="http://schemas.microsoft.com/office/drawing/2014/main" id="{4B1497DB-2CDF-49E7-9987-696F011D6D90}"/>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09" name="Freeform: Shape 308">
              <a:extLst>
                <a:ext uri="{FF2B5EF4-FFF2-40B4-BE49-F238E27FC236}">
                  <a16:creationId xmlns:a16="http://schemas.microsoft.com/office/drawing/2014/main" id="{58A0CFF4-0320-45DD-A108-1F0AB734B87A}"/>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10" name="Freeform: Shape 309">
              <a:extLst>
                <a:ext uri="{FF2B5EF4-FFF2-40B4-BE49-F238E27FC236}">
                  <a16:creationId xmlns:a16="http://schemas.microsoft.com/office/drawing/2014/main" id="{6E7ADB3F-94CD-41E6-B15F-C4E910EF3E68}"/>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sp>
        <p:nvSpPr>
          <p:cNvPr id="312" name="TextBox 311">
            <a:extLst>
              <a:ext uri="{FF2B5EF4-FFF2-40B4-BE49-F238E27FC236}">
                <a16:creationId xmlns:a16="http://schemas.microsoft.com/office/drawing/2014/main" id="{B013948E-276B-477F-8286-24621E016DF3}"/>
              </a:ext>
            </a:extLst>
          </p:cNvPr>
          <p:cNvSpPr txBox="1"/>
          <p:nvPr/>
        </p:nvSpPr>
        <p:spPr>
          <a:xfrm>
            <a:off x="9283587" y="3249910"/>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13" name="Group 312">
            <a:extLst>
              <a:ext uri="{FF2B5EF4-FFF2-40B4-BE49-F238E27FC236}">
                <a16:creationId xmlns:a16="http://schemas.microsoft.com/office/drawing/2014/main" id="{359CD246-FC2A-41A9-AE48-232B57CE92BF}"/>
              </a:ext>
            </a:extLst>
          </p:cNvPr>
          <p:cNvGrpSpPr>
            <a:grpSpLocks noChangeAspect="1"/>
          </p:cNvGrpSpPr>
          <p:nvPr/>
        </p:nvGrpSpPr>
        <p:grpSpPr>
          <a:xfrm>
            <a:off x="9535601" y="2813205"/>
            <a:ext cx="359070" cy="475488"/>
            <a:chOff x="6372224" y="3082295"/>
            <a:chExt cx="1533525" cy="2030732"/>
          </a:xfrm>
        </p:grpSpPr>
        <p:sp>
          <p:nvSpPr>
            <p:cNvPr id="314" name="Freeform: Shape 313">
              <a:extLst>
                <a:ext uri="{FF2B5EF4-FFF2-40B4-BE49-F238E27FC236}">
                  <a16:creationId xmlns:a16="http://schemas.microsoft.com/office/drawing/2014/main" id="{660B9608-A4B6-4F0D-9FA6-75818C8187AB}"/>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15" name="Freeform: Shape 314">
              <a:extLst>
                <a:ext uri="{FF2B5EF4-FFF2-40B4-BE49-F238E27FC236}">
                  <a16:creationId xmlns:a16="http://schemas.microsoft.com/office/drawing/2014/main" id="{3A44D61D-5861-4A5B-90DF-8DC2313A49E1}"/>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16" name="Freeform: Shape 315">
              <a:extLst>
                <a:ext uri="{FF2B5EF4-FFF2-40B4-BE49-F238E27FC236}">
                  <a16:creationId xmlns:a16="http://schemas.microsoft.com/office/drawing/2014/main" id="{B3B797C8-F473-4E41-8ABA-B384645F287A}"/>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17" name="Freeform: Shape 316">
              <a:extLst>
                <a:ext uri="{FF2B5EF4-FFF2-40B4-BE49-F238E27FC236}">
                  <a16:creationId xmlns:a16="http://schemas.microsoft.com/office/drawing/2014/main" id="{D3D3FDA9-01F1-464A-97B6-9084EE394610}"/>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18" name="Freeform: Shape 317">
              <a:extLst>
                <a:ext uri="{FF2B5EF4-FFF2-40B4-BE49-F238E27FC236}">
                  <a16:creationId xmlns:a16="http://schemas.microsoft.com/office/drawing/2014/main" id="{CC7CC7DF-27CF-47E2-BFE6-D648659CEA4A}"/>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19" name="Freeform: Shape 318">
              <a:extLst>
                <a:ext uri="{FF2B5EF4-FFF2-40B4-BE49-F238E27FC236}">
                  <a16:creationId xmlns:a16="http://schemas.microsoft.com/office/drawing/2014/main" id="{6EADCAFE-C18D-499F-9410-A35D0ACC222D}"/>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20" name="Freeform: Shape 319">
              <a:extLst>
                <a:ext uri="{FF2B5EF4-FFF2-40B4-BE49-F238E27FC236}">
                  <a16:creationId xmlns:a16="http://schemas.microsoft.com/office/drawing/2014/main" id="{404B38F1-530E-47F6-BFD3-754BE2559785}"/>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21" name="Freeform: Shape 320">
              <a:extLst>
                <a:ext uri="{FF2B5EF4-FFF2-40B4-BE49-F238E27FC236}">
                  <a16:creationId xmlns:a16="http://schemas.microsoft.com/office/drawing/2014/main" id="{80C8E11B-E7E2-4B13-87F8-4622E90C1B7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pic>
        <p:nvPicPr>
          <p:cNvPr id="325" name="Picture 324">
            <a:extLst>
              <a:ext uri="{FF2B5EF4-FFF2-40B4-BE49-F238E27FC236}">
                <a16:creationId xmlns:a16="http://schemas.microsoft.com/office/drawing/2014/main" id="{1204FFAF-8DBA-4E30-98E3-B40EEFC116D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475722" y="3667879"/>
            <a:ext cx="495330" cy="495330"/>
          </a:xfrm>
          <a:prstGeom prst="rect">
            <a:avLst/>
          </a:prstGeom>
        </p:spPr>
      </p:pic>
      <p:sp>
        <p:nvSpPr>
          <p:cNvPr id="326" name="TextBox 325">
            <a:extLst>
              <a:ext uri="{FF2B5EF4-FFF2-40B4-BE49-F238E27FC236}">
                <a16:creationId xmlns:a16="http://schemas.microsoft.com/office/drawing/2014/main" id="{822DEC2B-CDF4-4E8E-ACE6-7D856D2FE492}"/>
              </a:ext>
            </a:extLst>
          </p:cNvPr>
          <p:cNvSpPr txBox="1"/>
          <p:nvPr/>
        </p:nvSpPr>
        <p:spPr>
          <a:xfrm>
            <a:off x="9264315" y="4086719"/>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DW </a:t>
            </a:r>
          </a:p>
        </p:txBody>
      </p:sp>
      <p:pic>
        <p:nvPicPr>
          <p:cNvPr id="327" name="Picture 56">
            <a:extLst>
              <a:ext uri="{FF2B5EF4-FFF2-40B4-BE49-F238E27FC236}">
                <a16:creationId xmlns:a16="http://schemas.microsoft.com/office/drawing/2014/main" id="{2DD25AC5-B250-4D8D-A6B6-4C6F07E938C5}"/>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443145" y="4592023"/>
            <a:ext cx="516162" cy="399081"/>
          </a:xfrm>
          <a:prstGeom prst="rect">
            <a:avLst/>
          </a:prstGeom>
        </p:spPr>
      </p:pic>
      <p:sp>
        <p:nvSpPr>
          <p:cNvPr id="328" name="TextBox 327">
            <a:extLst>
              <a:ext uri="{FF2B5EF4-FFF2-40B4-BE49-F238E27FC236}">
                <a16:creationId xmlns:a16="http://schemas.microsoft.com/office/drawing/2014/main" id="{E0DB40BB-35EB-4EE5-AD16-BBB9F843051D}"/>
              </a:ext>
            </a:extLst>
          </p:cNvPr>
          <p:cNvSpPr txBox="1"/>
          <p:nvPr/>
        </p:nvSpPr>
        <p:spPr>
          <a:xfrm>
            <a:off x="9222268" y="5046442"/>
            <a:ext cx="860844"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ANALYSIS SERVICES</a:t>
            </a:r>
          </a:p>
        </p:txBody>
      </p:sp>
      <p:cxnSp>
        <p:nvCxnSpPr>
          <p:cNvPr id="329" name="Straight Arrow Connector 328">
            <a:extLst>
              <a:ext uri="{FF2B5EF4-FFF2-40B4-BE49-F238E27FC236}">
                <a16:creationId xmlns:a16="http://schemas.microsoft.com/office/drawing/2014/main" id="{8AC3AF29-4195-4057-96B5-9957B396C701}"/>
              </a:ext>
            </a:extLst>
          </p:cNvPr>
          <p:cNvCxnSpPr>
            <a:cxnSpLocks/>
          </p:cNvCxnSpPr>
          <p:nvPr/>
        </p:nvCxnSpPr>
        <p:spPr>
          <a:xfrm>
            <a:off x="8991034" y="3947814"/>
            <a:ext cx="219870" cy="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0" name="TextBox 329">
            <a:extLst>
              <a:ext uri="{FF2B5EF4-FFF2-40B4-BE49-F238E27FC236}">
                <a16:creationId xmlns:a16="http://schemas.microsoft.com/office/drawing/2014/main" id="{815444C0-D3E4-41C8-9F0F-0946C216EDEE}"/>
              </a:ext>
            </a:extLst>
          </p:cNvPr>
          <p:cNvSpPr txBox="1"/>
          <p:nvPr/>
        </p:nvSpPr>
        <p:spPr>
          <a:xfrm>
            <a:off x="3458008" y="4130631"/>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COSMOS DB </a:t>
            </a:r>
          </a:p>
        </p:txBody>
      </p:sp>
      <p:pic>
        <p:nvPicPr>
          <p:cNvPr id="331" name="Picture 330">
            <a:extLst>
              <a:ext uri="{FF2B5EF4-FFF2-40B4-BE49-F238E27FC236}">
                <a16:creationId xmlns:a16="http://schemas.microsoft.com/office/drawing/2014/main" id="{ACA8F5D1-EC9D-4F28-8C0D-7B923285081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659647" y="3582377"/>
            <a:ext cx="475488" cy="475488"/>
          </a:xfrm>
          <a:prstGeom prst="rect">
            <a:avLst/>
          </a:prstGeom>
        </p:spPr>
      </p:pic>
      <p:pic>
        <p:nvPicPr>
          <p:cNvPr id="35" name="Picture 34" descr="A close up of a sign&#10;&#10;Description generated with very high confidence">
            <a:extLst>
              <a:ext uri="{FF2B5EF4-FFF2-40B4-BE49-F238E27FC236}">
                <a16:creationId xmlns:a16="http://schemas.microsoft.com/office/drawing/2014/main" id="{43E8A72F-3A80-4164-8681-6410B2F3CED1}"/>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741226" y="1789356"/>
            <a:ext cx="475488" cy="475488"/>
          </a:xfrm>
          <a:prstGeom prst="rect">
            <a:avLst/>
          </a:prstGeom>
        </p:spPr>
      </p:pic>
      <p:sp>
        <p:nvSpPr>
          <p:cNvPr id="332" name="TextBox 331">
            <a:extLst>
              <a:ext uri="{FF2B5EF4-FFF2-40B4-BE49-F238E27FC236}">
                <a16:creationId xmlns:a16="http://schemas.microsoft.com/office/drawing/2014/main" id="{86BB609A-497B-4924-B314-40D41E667A36}"/>
              </a:ext>
            </a:extLst>
          </p:cNvPr>
          <p:cNvSpPr txBox="1"/>
          <p:nvPr/>
        </p:nvSpPr>
        <p:spPr>
          <a:xfrm>
            <a:off x="7548548" y="2173815"/>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BATCH AI</a:t>
            </a:r>
          </a:p>
        </p:txBody>
      </p:sp>
      <p:sp>
        <p:nvSpPr>
          <p:cNvPr id="333" name="TextBox 332">
            <a:extLst>
              <a:ext uri="{FF2B5EF4-FFF2-40B4-BE49-F238E27FC236}">
                <a16:creationId xmlns:a16="http://schemas.microsoft.com/office/drawing/2014/main" id="{8F74C718-9E87-4FC8-8874-FC326B3B40B7}"/>
              </a:ext>
            </a:extLst>
          </p:cNvPr>
          <p:cNvSpPr txBox="1"/>
          <p:nvPr/>
        </p:nvSpPr>
        <p:spPr>
          <a:xfrm>
            <a:off x="4194331" y="4036589"/>
            <a:ext cx="860844" cy="457200"/>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34" name="Group 333">
            <a:extLst>
              <a:ext uri="{FF2B5EF4-FFF2-40B4-BE49-F238E27FC236}">
                <a16:creationId xmlns:a16="http://schemas.microsoft.com/office/drawing/2014/main" id="{47EC0800-5A7D-45AF-B3D0-0175385A1E9C}"/>
              </a:ext>
            </a:extLst>
          </p:cNvPr>
          <p:cNvGrpSpPr>
            <a:grpSpLocks noChangeAspect="1"/>
          </p:cNvGrpSpPr>
          <p:nvPr/>
        </p:nvGrpSpPr>
        <p:grpSpPr>
          <a:xfrm>
            <a:off x="4446345" y="3599884"/>
            <a:ext cx="359070" cy="475488"/>
            <a:chOff x="6372224" y="3082295"/>
            <a:chExt cx="1533525" cy="2030732"/>
          </a:xfrm>
        </p:grpSpPr>
        <p:sp>
          <p:nvSpPr>
            <p:cNvPr id="335" name="Freeform: Shape 334">
              <a:extLst>
                <a:ext uri="{FF2B5EF4-FFF2-40B4-BE49-F238E27FC236}">
                  <a16:creationId xmlns:a16="http://schemas.microsoft.com/office/drawing/2014/main" id="{011C16E5-623E-4CAC-B07C-3E166719EF28}"/>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36" name="Freeform: Shape 335">
              <a:extLst>
                <a:ext uri="{FF2B5EF4-FFF2-40B4-BE49-F238E27FC236}">
                  <a16:creationId xmlns:a16="http://schemas.microsoft.com/office/drawing/2014/main" id="{3D3D2ECB-9B85-425F-B299-E165B63B2894}"/>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37" name="Freeform: Shape 336">
              <a:extLst>
                <a:ext uri="{FF2B5EF4-FFF2-40B4-BE49-F238E27FC236}">
                  <a16:creationId xmlns:a16="http://schemas.microsoft.com/office/drawing/2014/main" id="{EA17ECC4-E8AD-4C5B-98BE-6377BCBD8FA6}"/>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38" name="Freeform: Shape 337">
              <a:extLst>
                <a:ext uri="{FF2B5EF4-FFF2-40B4-BE49-F238E27FC236}">
                  <a16:creationId xmlns:a16="http://schemas.microsoft.com/office/drawing/2014/main" id="{659FFBE3-A4BE-49DF-A47C-482117CF6E28}"/>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39" name="Freeform: Shape 338">
              <a:extLst>
                <a:ext uri="{FF2B5EF4-FFF2-40B4-BE49-F238E27FC236}">
                  <a16:creationId xmlns:a16="http://schemas.microsoft.com/office/drawing/2014/main" id="{1D74160C-3086-44BA-87D2-ECF4014546BC}"/>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40" name="Freeform: Shape 339">
              <a:extLst>
                <a:ext uri="{FF2B5EF4-FFF2-40B4-BE49-F238E27FC236}">
                  <a16:creationId xmlns:a16="http://schemas.microsoft.com/office/drawing/2014/main" id="{219733A5-405D-4EA5-B4D0-BC148564B6A9}"/>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41" name="Freeform: Shape 340">
              <a:extLst>
                <a:ext uri="{FF2B5EF4-FFF2-40B4-BE49-F238E27FC236}">
                  <a16:creationId xmlns:a16="http://schemas.microsoft.com/office/drawing/2014/main" id="{70C949D4-FD5F-46F6-966F-E83B78278C1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42" name="Freeform: Shape 341">
              <a:extLst>
                <a:ext uri="{FF2B5EF4-FFF2-40B4-BE49-F238E27FC236}">
                  <a16:creationId xmlns:a16="http://schemas.microsoft.com/office/drawing/2014/main" id="{BB88FEA4-39CF-4516-AD59-41F0D38014F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sp>
        <p:nvSpPr>
          <p:cNvPr id="343" name="TextBox 342">
            <a:extLst>
              <a:ext uri="{FF2B5EF4-FFF2-40B4-BE49-F238E27FC236}">
                <a16:creationId xmlns:a16="http://schemas.microsoft.com/office/drawing/2014/main" id="{975B4036-97AF-4A6C-A3DB-2B5A6586BF89}"/>
              </a:ext>
            </a:extLst>
          </p:cNvPr>
          <p:cNvSpPr txBox="1"/>
          <p:nvPr/>
        </p:nvSpPr>
        <p:spPr>
          <a:xfrm>
            <a:off x="-16225" y="791195"/>
            <a:ext cx="1131814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defTabSz="914016" rtl="0" eaLnBrk="1" fontAlgn="auto" latinLnBrk="0" hangingPunct="1">
              <a:lnSpc>
                <a:spcPct val="90000"/>
              </a:lnSpc>
              <a:spcBef>
                <a:spcPct val="20000"/>
              </a:spcBef>
              <a:spcAft>
                <a:spcPts val="0"/>
              </a:spcAft>
              <a:buClrTx/>
              <a:buSzPct val="90000"/>
              <a:buFont typeface="Arial" pitchFamily="34" charset="0"/>
              <a:buNone/>
              <a:tabLst/>
              <a:defRPr/>
            </a:pPr>
            <a:r>
              <a:rPr lang="en-US" dirty="0">
                <a:solidFill>
                  <a:schemeClr val="accent1"/>
                </a:solidFill>
                <a:latin typeface="Segoe UI Semilight"/>
              </a:rPr>
              <a:t>Perform</a:t>
            </a:r>
            <a:r>
              <a:rPr kumimoji="0" lang="en-US" sz="2000" b="0" i="0" u="none" strike="noStrike" kern="1200" cap="none" spc="0" normalizeH="0" baseline="0" noProof="0" dirty="0">
                <a:ln>
                  <a:noFill/>
                </a:ln>
                <a:solidFill>
                  <a:schemeClr val="accent1"/>
                </a:solidFill>
                <a:effectLst/>
                <a:uLnTx/>
                <a:uFillTx/>
                <a:latin typeface="Segoe UI Semilight"/>
                <a:ea typeface="+mn-ea"/>
                <a:cs typeface="Segoe UI Semilight" panose="020B0402040204020203" pitchFamily="34" charset="0"/>
              </a:rPr>
              <a:t> </a:t>
            </a:r>
            <a:r>
              <a:rPr lang="en-US" dirty="0">
                <a:solidFill>
                  <a:schemeClr val="accent1"/>
                </a:solidFill>
                <a:latin typeface="Segoe UI Semilight"/>
              </a:rPr>
              <a:t>data collection/understanding, modeling and deployment</a:t>
            </a:r>
            <a:endParaRPr kumimoji="0" lang="en-US" sz="2000" b="0" i="0" u="none" strike="noStrike" kern="1200" cap="none" spc="0" normalizeH="0" baseline="0" noProof="0" dirty="0">
              <a:ln>
                <a:noFill/>
              </a:ln>
              <a:solidFill>
                <a:schemeClr val="accent1"/>
              </a:solidFill>
              <a:effectLst/>
              <a:uLnTx/>
              <a:uFillTx/>
              <a:latin typeface="Segoe UI Semilight"/>
            </a:endParaRPr>
          </a:p>
        </p:txBody>
      </p:sp>
      <p:sp>
        <p:nvSpPr>
          <p:cNvPr id="346" name="TextBox 345">
            <a:extLst>
              <a:ext uri="{FF2B5EF4-FFF2-40B4-BE49-F238E27FC236}">
                <a16:creationId xmlns:a16="http://schemas.microsoft.com/office/drawing/2014/main" id="{83423BFD-84C0-47A8-91BC-4A68DF7A12F4}"/>
              </a:ext>
            </a:extLst>
          </p:cNvPr>
          <p:cNvSpPr txBox="1"/>
          <p:nvPr/>
        </p:nvSpPr>
        <p:spPr>
          <a:xfrm>
            <a:off x="2350521" y="578545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FACTORY</a:t>
            </a:r>
          </a:p>
        </p:txBody>
      </p:sp>
      <p:sp>
        <p:nvSpPr>
          <p:cNvPr id="348" name="TextBox 347">
            <a:extLst>
              <a:ext uri="{FF2B5EF4-FFF2-40B4-BE49-F238E27FC236}">
                <a16:creationId xmlns:a16="http://schemas.microsoft.com/office/drawing/2014/main" id="{8DFB62B8-BBF2-4673-ADF2-A3D1BDF0D42D}"/>
              </a:ext>
            </a:extLst>
          </p:cNvPr>
          <p:cNvSpPr txBox="1"/>
          <p:nvPr/>
        </p:nvSpPr>
        <p:spPr>
          <a:xfrm>
            <a:off x="1747811" y="4718345"/>
            <a:ext cx="1839231"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ORCHESTRATION</a:t>
            </a:r>
          </a:p>
        </p:txBody>
      </p:sp>
      <p:pic>
        <p:nvPicPr>
          <p:cNvPr id="349" name="Picture 348">
            <a:extLst>
              <a:ext uri="{FF2B5EF4-FFF2-40B4-BE49-F238E27FC236}">
                <a16:creationId xmlns:a16="http://schemas.microsoft.com/office/drawing/2014/main" id="{87404437-0B92-47F7-BCD9-5FA010612C23}"/>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528513" y="5241797"/>
            <a:ext cx="475488" cy="475488"/>
          </a:xfrm>
          <a:prstGeom prst="rect">
            <a:avLst/>
          </a:prstGeom>
        </p:spPr>
      </p:pic>
      <p:cxnSp>
        <p:nvCxnSpPr>
          <p:cNvPr id="350" name="Connector: Elbow 349">
            <a:extLst>
              <a:ext uri="{FF2B5EF4-FFF2-40B4-BE49-F238E27FC236}">
                <a16:creationId xmlns:a16="http://schemas.microsoft.com/office/drawing/2014/main" id="{00F18157-425F-4467-AC31-BAC4DBCC8EE2}"/>
              </a:ext>
            </a:extLst>
          </p:cNvPr>
          <p:cNvCxnSpPr>
            <a:cxnSpLocks/>
            <a:stCxn id="177" idx="3"/>
            <a:endCxn id="351" idx="1"/>
          </p:cNvCxnSpPr>
          <p:nvPr/>
        </p:nvCxnSpPr>
        <p:spPr>
          <a:xfrm flipV="1">
            <a:off x="1525404" y="5680721"/>
            <a:ext cx="294849" cy="36564"/>
          </a:xfrm>
          <a:prstGeom prst="bentConnector3">
            <a:avLst>
              <a:gd name="adj1" fmla="val 50000"/>
            </a:avLst>
          </a:prstGeom>
          <a:ln>
            <a:solidFill>
              <a:srgbClr val="002060"/>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1" name="Rectangle: Rounded Corners 350">
            <a:extLst>
              <a:ext uri="{FF2B5EF4-FFF2-40B4-BE49-F238E27FC236}">
                <a16:creationId xmlns:a16="http://schemas.microsoft.com/office/drawing/2014/main" id="{9A50A177-4BF2-4EAB-B30B-E30BAC8FFBCA}"/>
              </a:ext>
            </a:extLst>
          </p:cNvPr>
          <p:cNvSpPr/>
          <p:nvPr/>
        </p:nvSpPr>
        <p:spPr bwMode="auto">
          <a:xfrm>
            <a:off x="1820253" y="5104649"/>
            <a:ext cx="1797341"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TextBox 351">
            <a:extLst>
              <a:ext uri="{FF2B5EF4-FFF2-40B4-BE49-F238E27FC236}">
                <a16:creationId xmlns:a16="http://schemas.microsoft.com/office/drawing/2014/main" id="{9FE49F32-4245-4F6E-BF9D-C3CA2C3DA1C9}"/>
              </a:ext>
            </a:extLst>
          </p:cNvPr>
          <p:cNvSpPr txBox="1"/>
          <p:nvPr/>
        </p:nvSpPr>
        <p:spPr>
          <a:xfrm>
            <a:off x="6530259" y="5641221"/>
            <a:ext cx="1533824"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lang="en-US" dirty="0">
                <a:solidFill>
                  <a:srgbClr val="505050"/>
                </a:solidFill>
              </a:rPr>
              <a:t>AZURE CONTAINER SERVICE</a:t>
            </a:r>
          </a:p>
        </p:txBody>
      </p:sp>
      <p:sp>
        <p:nvSpPr>
          <p:cNvPr id="354" name="TextBox 353">
            <a:extLst>
              <a:ext uri="{FF2B5EF4-FFF2-40B4-BE49-F238E27FC236}">
                <a16:creationId xmlns:a16="http://schemas.microsoft.com/office/drawing/2014/main" id="{614FB236-05DB-4C18-BFB5-2310EB788396}"/>
              </a:ext>
            </a:extLst>
          </p:cNvPr>
          <p:cNvSpPr txBox="1"/>
          <p:nvPr/>
        </p:nvSpPr>
        <p:spPr>
          <a:xfrm>
            <a:off x="6448474" y="4608893"/>
            <a:ext cx="2502929"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lang="en-US" sz="1400" dirty="0">
                <a:gradFill>
                  <a:gsLst>
                    <a:gs pos="2917">
                      <a:srgbClr val="505050"/>
                    </a:gs>
                    <a:gs pos="30000">
                      <a:srgbClr val="505050"/>
                    </a:gs>
                  </a:gsLst>
                  <a:lin ang="5400000" scaled="0"/>
                </a:gradFill>
                <a:latin typeface="Segoe UI Semilight"/>
              </a:rPr>
              <a:t>TRAINED MODEL HOSTING</a:t>
            </a:r>
            <a:endPar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pic>
        <p:nvPicPr>
          <p:cNvPr id="355" name="Picture 354">
            <a:extLst>
              <a:ext uri="{FF2B5EF4-FFF2-40B4-BE49-F238E27FC236}">
                <a16:creationId xmlns:a16="http://schemas.microsoft.com/office/drawing/2014/main" id="{EEF638CD-1504-409F-8147-75E77FBE336A}"/>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061476" y="5165733"/>
            <a:ext cx="471389" cy="475488"/>
          </a:xfrm>
          <a:prstGeom prst="rect">
            <a:avLst/>
          </a:prstGeom>
        </p:spPr>
      </p:pic>
      <p:sp>
        <p:nvSpPr>
          <p:cNvPr id="356" name="Rectangle: Rounded Corners 355">
            <a:extLst>
              <a:ext uri="{FF2B5EF4-FFF2-40B4-BE49-F238E27FC236}">
                <a16:creationId xmlns:a16="http://schemas.microsoft.com/office/drawing/2014/main" id="{D3B35840-2229-4C1F-A83E-9C2F8D901B44}"/>
              </a:ext>
            </a:extLst>
          </p:cNvPr>
          <p:cNvSpPr/>
          <p:nvPr/>
        </p:nvSpPr>
        <p:spPr bwMode="auto">
          <a:xfrm>
            <a:off x="6482338" y="5006039"/>
            <a:ext cx="2382734" cy="114774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7" name="TextBox 356">
            <a:extLst>
              <a:ext uri="{FF2B5EF4-FFF2-40B4-BE49-F238E27FC236}">
                <a16:creationId xmlns:a16="http://schemas.microsoft.com/office/drawing/2014/main" id="{5CF0DAC0-50F5-47FB-9200-BF9C260728F8}"/>
              </a:ext>
            </a:extLst>
          </p:cNvPr>
          <p:cNvSpPr txBox="1"/>
          <p:nvPr/>
        </p:nvSpPr>
        <p:spPr>
          <a:xfrm>
            <a:off x="7757686" y="5558194"/>
            <a:ext cx="1079498"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Server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(In-database ML)</a:t>
            </a:r>
          </a:p>
        </p:txBody>
      </p:sp>
      <p:grpSp>
        <p:nvGrpSpPr>
          <p:cNvPr id="358" name="Group 357">
            <a:extLst>
              <a:ext uri="{FF2B5EF4-FFF2-40B4-BE49-F238E27FC236}">
                <a16:creationId xmlns:a16="http://schemas.microsoft.com/office/drawing/2014/main" id="{D85AF024-7337-43E1-A6B0-5ECFF9D052E8}"/>
              </a:ext>
            </a:extLst>
          </p:cNvPr>
          <p:cNvGrpSpPr>
            <a:grpSpLocks noChangeAspect="1"/>
          </p:cNvGrpSpPr>
          <p:nvPr/>
        </p:nvGrpSpPr>
        <p:grpSpPr>
          <a:xfrm>
            <a:off x="8131834" y="5121489"/>
            <a:ext cx="359070" cy="475488"/>
            <a:chOff x="6372224" y="3082295"/>
            <a:chExt cx="1533525" cy="2030732"/>
          </a:xfrm>
        </p:grpSpPr>
        <p:sp>
          <p:nvSpPr>
            <p:cNvPr id="359" name="Freeform: Shape 358">
              <a:extLst>
                <a:ext uri="{FF2B5EF4-FFF2-40B4-BE49-F238E27FC236}">
                  <a16:creationId xmlns:a16="http://schemas.microsoft.com/office/drawing/2014/main" id="{C5A036BA-70B9-4C86-A567-5E48CD78D47D}"/>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60" name="Freeform: Shape 359">
              <a:extLst>
                <a:ext uri="{FF2B5EF4-FFF2-40B4-BE49-F238E27FC236}">
                  <a16:creationId xmlns:a16="http://schemas.microsoft.com/office/drawing/2014/main" id="{1632CA2B-DB4A-4126-82D7-2099E415FD93}"/>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61" name="Freeform: Shape 360">
              <a:extLst>
                <a:ext uri="{FF2B5EF4-FFF2-40B4-BE49-F238E27FC236}">
                  <a16:creationId xmlns:a16="http://schemas.microsoft.com/office/drawing/2014/main" id="{4046F28B-E7D2-4A27-A20C-737210A72E54}"/>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62" name="Freeform: Shape 361">
              <a:extLst>
                <a:ext uri="{FF2B5EF4-FFF2-40B4-BE49-F238E27FC236}">
                  <a16:creationId xmlns:a16="http://schemas.microsoft.com/office/drawing/2014/main" id="{5C12CF5C-4A31-4E22-8AC7-B363664D13A6}"/>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63" name="Freeform: Shape 362">
              <a:extLst>
                <a:ext uri="{FF2B5EF4-FFF2-40B4-BE49-F238E27FC236}">
                  <a16:creationId xmlns:a16="http://schemas.microsoft.com/office/drawing/2014/main" id="{1A130095-21B7-4ADC-BD95-758A9ECC7905}"/>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64" name="Freeform: Shape 363">
              <a:extLst>
                <a:ext uri="{FF2B5EF4-FFF2-40B4-BE49-F238E27FC236}">
                  <a16:creationId xmlns:a16="http://schemas.microsoft.com/office/drawing/2014/main" id="{628AA287-40FB-4D8A-8F74-A880A55B9850}"/>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65" name="Freeform: Shape 364">
              <a:extLst>
                <a:ext uri="{FF2B5EF4-FFF2-40B4-BE49-F238E27FC236}">
                  <a16:creationId xmlns:a16="http://schemas.microsoft.com/office/drawing/2014/main" id="{20EC860C-3EB8-4873-BBEE-640230BDF28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66" name="Freeform: Shape 365">
              <a:extLst>
                <a:ext uri="{FF2B5EF4-FFF2-40B4-BE49-F238E27FC236}">
                  <a16:creationId xmlns:a16="http://schemas.microsoft.com/office/drawing/2014/main" id="{685AE559-1C3B-4E01-A908-0D0A4860B695}"/>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cxnSp>
        <p:nvCxnSpPr>
          <p:cNvPr id="53" name="Connector: Elbow 52">
            <a:extLst>
              <a:ext uri="{FF2B5EF4-FFF2-40B4-BE49-F238E27FC236}">
                <a16:creationId xmlns:a16="http://schemas.microsoft.com/office/drawing/2014/main" id="{0606B8EF-8DAF-4848-AFB0-D46424D96EBC}"/>
              </a:ext>
            </a:extLst>
          </p:cNvPr>
          <p:cNvCxnSpPr>
            <a:stCxn id="356" idx="2"/>
          </p:cNvCxnSpPr>
          <p:nvPr/>
        </p:nvCxnSpPr>
        <p:spPr>
          <a:xfrm rot="5400000" flipH="1" flipV="1">
            <a:off x="7966625" y="3476474"/>
            <a:ext cx="2384388" cy="2970228"/>
          </a:xfrm>
          <a:prstGeom prst="bentConnector4">
            <a:avLst>
              <a:gd name="adj1" fmla="val -9587"/>
              <a:gd name="adj2" fmla="val 92206"/>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19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Streaming pattern</a:t>
            </a:r>
          </a:p>
        </p:txBody>
      </p:sp>
      <p:pic>
        <p:nvPicPr>
          <p:cNvPr id="2050" name="Picture 2" descr="Databricks pipeline">
            <a:extLst>
              <a:ext uri="{FF2B5EF4-FFF2-40B4-BE49-F238E27FC236}">
                <a16:creationId xmlns:a16="http://schemas.microsoft.com/office/drawing/2014/main" id="{473FE17B-E52C-4962-851D-00681BE3B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2" y="1299742"/>
            <a:ext cx="11710881"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8866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919762"/>
            <a:ext cx="11333480" cy="614014"/>
          </a:xfrm>
        </p:spPr>
        <p:txBody>
          <a:bodyPr/>
          <a:lstStyle/>
          <a:p>
            <a:pPr algn="ctr"/>
            <a:r>
              <a:rPr lang="en-US" dirty="0"/>
              <a:t>Fundamental Services</a:t>
            </a:r>
          </a:p>
        </p:txBody>
      </p:sp>
    </p:spTree>
    <p:extLst>
      <p:ext uri="{BB962C8B-B14F-4D97-AF65-F5344CB8AC3E}">
        <p14:creationId xmlns:p14="http://schemas.microsoft.com/office/powerpoint/2010/main" val="105601565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Databases</a:t>
            </a:r>
          </a:p>
        </p:txBody>
      </p:sp>
      <p:pic>
        <p:nvPicPr>
          <p:cNvPr id="4" name="Picture 3">
            <a:extLst>
              <a:ext uri="{FF2B5EF4-FFF2-40B4-BE49-F238E27FC236}">
                <a16:creationId xmlns:a16="http://schemas.microsoft.com/office/drawing/2014/main" id="{AEEAA011-3B1B-4BA4-ABE5-926488314DC0}"/>
              </a:ext>
            </a:extLst>
          </p:cNvPr>
          <p:cNvPicPr>
            <a:picLocks noChangeAspect="1"/>
          </p:cNvPicPr>
          <p:nvPr/>
        </p:nvPicPr>
        <p:blipFill>
          <a:blip r:embed="rId2"/>
          <a:stretch>
            <a:fillRect/>
          </a:stretch>
        </p:blipFill>
        <p:spPr>
          <a:xfrm>
            <a:off x="708281" y="1362703"/>
            <a:ext cx="10775437" cy="5172991"/>
          </a:xfrm>
          <a:prstGeom prst="rect">
            <a:avLst/>
          </a:prstGeom>
          <a:effectLst>
            <a:softEdge rad="127000"/>
          </a:effectLst>
        </p:spPr>
      </p:pic>
    </p:spTree>
    <p:extLst>
      <p:ext uri="{BB962C8B-B14F-4D97-AF65-F5344CB8AC3E}">
        <p14:creationId xmlns:p14="http://schemas.microsoft.com/office/powerpoint/2010/main" val="6021057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8F33A5-4C87-422F-BBBA-E0E93A67B3CC}"/>
              </a:ext>
            </a:extLst>
          </p:cNvPr>
          <p:cNvPicPr>
            <a:picLocks noChangeAspect="1"/>
          </p:cNvPicPr>
          <p:nvPr/>
        </p:nvPicPr>
        <p:blipFill>
          <a:blip r:embed="rId2"/>
          <a:stretch>
            <a:fillRect/>
          </a:stretch>
        </p:blipFill>
        <p:spPr>
          <a:xfrm>
            <a:off x="708281" y="1513064"/>
            <a:ext cx="10769064" cy="5022629"/>
          </a:xfrm>
          <a:prstGeom prst="rect">
            <a:avLst/>
          </a:prstGeom>
          <a:effectLst>
            <a:softEdge rad="127000"/>
          </a:effectLst>
        </p:spPr>
      </p:pic>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Analytics</a:t>
            </a:r>
          </a:p>
        </p:txBody>
      </p:sp>
    </p:spTree>
    <p:extLst>
      <p:ext uri="{BB962C8B-B14F-4D97-AF65-F5344CB8AC3E}">
        <p14:creationId xmlns:p14="http://schemas.microsoft.com/office/powerpoint/2010/main" val="38963637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AI + Machine Learning</a:t>
            </a:r>
          </a:p>
        </p:txBody>
      </p:sp>
      <p:pic>
        <p:nvPicPr>
          <p:cNvPr id="4" name="Picture 3">
            <a:extLst>
              <a:ext uri="{FF2B5EF4-FFF2-40B4-BE49-F238E27FC236}">
                <a16:creationId xmlns:a16="http://schemas.microsoft.com/office/drawing/2014/main" id="{BE1A8F2A-D6AC-4048-AB7D-3317D64FD0F4}"/>
              </a:ext>
            </a:extLst>
          </p:cNvPr>
          <p:cNvPicPr>
            <a:picLocks noChangeAspect="1"/>
          </p:cNvPicPr>
          <p:nvPr/>
        </p:nvPicPr>
        <p:blipFill>
          <a:blip r:embed="rId2"/>
          <a:stretch>
            <a:fillRect/>
          </a:stretch>
        </p:blipFill>
        <p:spPr>
          <a:xfrm>
            <a:off x="6854763" y="177281"/>
            <a:ext cx="5179866" cy="6582747"/>
          </a:xfrm>
          <a:prstGeom prst="rect">
            <a:avLst/>
          </a:prstGeom>
        </p:spPr>
      </p:pic>
      <p:pic>
        <p:nvPicPr>
          <p:cNvPr id="8" name="Picture 7">
            <a:extLst>
              <a:ext uri="{FF2B5EF4-FFF2-40B4-BE49-F238E27FC236}">
                <a16:creationId xmlns:a16="http://schemas.microsoft.com/office/drawing/2014/main" id="{A928420D-55F2-4ACB-AC1F-F3F4AB7462EE}"/>
              </a:ext>
            </a:extLst>
          </p:cNvPr>
          <p:cNvPicPr>
            <a:picLocks noChangeAspect="1"/>
          </p:cNvPicPr>
          <p:nvPr/>
        </p:nvPicPr>
        <p:blipFill>
          <a:blip r:embed="rId3"/>
          <a:stretch>
            <a:fillRect/>
          </a:stretch>
        </p:blipFill>
        <p:spPr>
          <a:xfrm>
            <a:off x="218020" y="2475665"/>
            <a:ext cx="6355396" cy="1220785"/>
          </a:xfrm>
          <a:prstGeom prst="rect">
            <a:avLst/>
          </a:prstGeom>
          <a:effectLst>
            <a:softEdge rad="63500"/>
          </a:effectLst>
        </p:spPr>
      </p:pic>
      <p:pic>
        <p:nvPicPr>
          <p:cNvPr id="9" name="Picture 8">
            <a:extLst>
              <a:ext uri="{FF2B5EF4-FFF2-40B4-BE49-F238E27FC236}">
                <a16:creationId xmlns:a16="http://schemas.microsoft.com/office/drawing/2014/main" id="{E9CD7DF3-35CD-41DB-B8E1-2A54E6A59D2E}"/>
              </a:ext>
            </a:extLst>
          </p:cNvPr>
          <p:cNvPicPr>
            <a:picLocks noChangeAspect="1"/>
          </p:cNvPicPr>
          <p:nvPr/>
        </p:nvPicPr>
        <p:blipFill>
          <a:blip r:embed="rId4"/>
          <a:stretch>
            <a:fillRect/>
          </a:stretch>
        </p:blipFill>
        <p:spPr>
          <a:xfrm>
            <a:off x="1759092" y="3598972"/>
            <a:ext cx="3251656" cy="1326274"/>
          </a:xfrm>
          <a:prstGeom prst="rect">
            <a:avLst/>
          </a:prstGeom>
          <a:effectLst>
            <a:softEdge rad="63500"/>
          </a:effectLst>
        </p:spPr>
      </p:pic>
    </p:spTree>
    <p:extLst>
      <p:ext uri="{BB962C8B-B14F-4D97-AF65-F5344CB8AC3E}">
        <p14:creationId xmlns:p14="http://schemas.microsoft.com/office/powerpoint/2010/main" val="191870891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Storage</a:t>
            </a:r>
          </a:p>
        </p:txBody>
      </p:sp>
      <p:pic>
        <p:nvPicPr>
          <p:cNvPr id="4" name="Picture 3">
            <a:extLst>
              <a:ext uri="{FF2B5EF4-FFF2-40B4-BE49-F238E27FC236}">
                <a16:creationId xmlns:a16="http://schemas.microsoft.com/office/drawing/2014/main" id="{AA39DA7E-2954-481F-8A5E-30046CDC5AA0}"/>
              </a:ext>
            </a:extLst>
          </p:cNvPr>
          <p:cNvPicPr>
            <a:picLocks noChangeAspect="1"/>
          </p:cNvPicPr>
          <p:nvPr/>
        </p:nvPicPr>
        <p:blipFill>
          <a:blip r:embed="rId2"/>
          <a:stretch>
            <a:fillRect/>
          </a:stretch>
        </p:blipFill>
        <p:spPr>
          <a:xfrm>
            <a:off x="1126901" y="1000729"/>
            <a:ext cx="9835403" cy="5783683"/>
          </a:xfrm>
          <a:prstGeom prst="rect">
            <a:avLst/>
          </a:prstGeom>
          <a:effectLst>
            <a:softEdge rad="127000"/>
          </a:effectLst>
        </p:spPr>
      </p:pic>
    </p:spTree>
    <p:extLst>
      <p:ext uri="{BB962C8B-B14F-4D97-AF65-F5344CB8AC3E}">
        <p14:creationId xmlns:p14="http://schemas.microsoft.com/office/powerpoint/2010/main" val="5150128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3398559" cy="830997"/>
            </a:xfrm>
            <a:prstGeom prst="rect">
              <a:avLst/>
            </a:prstGeom>
            <a:noFill/>
          </p:spPr>
          <p:txBody>
            <a:bodyPr wrap="none" rtlCol="0">
              <a:spAutoFit/>
            </a:bodyPr>
            <a:lstStyle/>
            <a:p>
              <a:r>
                <a:rPr lang="en-US" sz="2400" b="1" dirty="0">
                  <a:solidFill>
                    <a:schemeClr val="tx1"/>
                  </a:solidFill>
                  <a:latin typeface="Calibri"/>
                  <a:cs typeface="Calibri"/>
                </a:rPr>
                <a:t>Lino Tadros</a:t>
              </a:r>
            </a:p>
            <a:p>
              <a:r>
                <a:rPr lang="en-US" sz="2400" b="1" dirty="0">
                  <a:solidFill>
                    <a:schemeClr val="tx1"/>
                  </a:solidFill>
                  <a:latin typeface="Calibri"/>
                  <a:cs typeface="Calibri"/>
                </a:rPr>
                <a:t>Cloud Solutions Architect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lino@solliance.net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3623"/>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235172" y="485399"/>
            <a:ext cx="5406969" cy="6032421"/>
          </a:xfrm>
          <a:prstGeom prst="rect">
            <a:avLst/>
          </a:prstGeom>
        </p:spPr>
        <p:txBody>
          <a:bodyPr wrap="square">
            <a:spAutoFit/>
          </a:bodyPr>
          <a:lstStyle/>
          <a:p>
            <a:r>
              <a:rPr lang="en-US" sz="1600" b="1" dirty="0">
                <a:solidFill>
                  <a:schemeClr val="bg1"/>
                </a:solidFill>
              </a:rPr>
              <a:t>Alain "Lino" Tadros</a:t>
            </a:r>
            <a:r>
              <a:rPr lang="en-US" sz="1600" dirty="0">
                <a:solidFill>
                  <a:schemeClr val="bg1"/>
                </a:solidFill>
              </a:rPr>
              <a:t> is a partner architect at Solliance on AI, Machine Learning and IoT for the last 4 years. </a:t>
            </a:r>
          </a:p>
          <a:p>
            <a:endParaRPr lang="en-US" sz="1600" dirty="0">
              <a:solidFill>
                <a:schemeClr val="bg1"/>
              </a:solidFill>
            </a:endParaRPr>
          </a:p>
          <a:p>
            <a:r>
              <a:rPr lang="en-US" sz="1600" dirty="0">
                <a:solidFill>
                  <a:schemeClr val="bg1"/>
                </a:solidFill>
              </a:rPr>
              <a:t>Lino provides world-class consulting, training, and software development for small, medium, and enterprise level businesses. Lino started his career in 1990 as a well-respected member of the development team at Borland for Delphi and C++Builder. </a:t>
            </a:r>
          </a:p>
          <a:p>
            <a:endParaRPr lang="en-US" sz="1600" dirty="0">
              <a:solidFill>
                <a:schemeClr val="bg1"/>
              </a:solidFill>
            </a:endParaRPr>
          </a:p>
          <a:p>
            <a:r>
              <a:rPr lang="en-US" sz="1600" dirty="0">
                <a:solidFill>
                  <a:schemeClr val="bg1"/>
                </a:solidFill>
              </a:rPr>
              <a:t>He has been awarded Microsoft MVP status 15 years in a row for his numerous contributions to the C# community and currently is recognized as a Microsoft Regional Director. Lino is also an expert in AI &amp; Machine Learning, IoT, .NET, Azure, ASP.NET, MVC, iOS, Android, Xamarin, Sitefinity and many testing solutions. </a:t>
            </a:r>
          </a:p>
          <a:p>
            <a:endParaRPr lang="en-US" sz="1600" dirty="0">
              <a:solidFill>
                <a:schemeClr val="bg1"/>
              </a:solidFill>
            </a:endParaRPr>
          </a:p>
          <a:p>
            <a:r>
              <a:rPr lang="en-US" sz="1600" dirty="0">
                <a:solidFill>
                  <a:schemeClr val="bg1"/>
                </a:solidFill>
              </a:rPr>
              <a:t>Lino is an industry renowned speaker and has given numerous presentations in 53 countries since 1994. He currently sits on the Board of Directors of 4 Silicon Valley corporations.</a:t>
            </a:r>
          </a:p>
          <a:p>
            <a:r>
              <a:rPr lang="en-US" sz="1600" dirty="0">
                <a:solidFill>
                  <a:schemeClr val="bg1"/>
                </a:solidFill>
              </a:rPr>
              <a:t> </a:t>
            </a:r>
          </a:p>
          <a:p>
            <a:r>
              <a:rPr lang="en-US" sz="1600" dirty="0">
                <a:solidFill>
                  <a:schemeClr val="bg1"/>
                </a:solidFill>
              </a:rPr>
              <a:t>You can regularly catch Lino on his </a:t>
            </a:r>
            <a:r>
              <a:rPr lang="en-US" sz="1600" dirty="0" err="1">
                <a:solidFill>
                  <a:schemeClr val="bg1"/>
                </a:solidFill>
              </a:rPr>
              <a:t>LiveStream</a:t>
            </a:r>
            <a:r>
              <a:rPr lang="en-US" sz="1600" dirty="0">
                <a:solidFill>
                  <a:schemeClr val="bg1"/>
                </a:solidFill>
              </a:rPr>
              <a:t> on Twitch at </a:t>
            </a:r>
            <a:r>
              <a:rPr lang="en-US" sz="1600" b="1" u="sng" dirty="0">
                <a:solidFill>
                  <a:schemeClr val="bg1"/>
                </a:solidFill>
                <a:hlinkClick r:id="rId4">
                  <a:extLst>
                    <a:ext uri="{A12FA001-AC4F-418D-AE19-62706E023703}">
                      <ahyp:hlinkClr xmlns:ahyp="http://schemas.microsoft.com/office/drawing/2018/hyperlinkcolor" val="tx"/>
                    </a:ext>
                  </a:extLst>
                </a:hlinkClick>
              </a:rPr>
              <a:t>https://twitch.tv/linotadros</a:t>
            </a:r>
            <a:r>
              <a:rPr lang="en-US" sz="1600" b="1" dirty="0">
                <a:solidFill>
                  <a:schemeClr val="bg1"/>
                </a:solidFill>
              </a:rPr>
              <a:t> </a:t>
            </a:r>
            <a:endParaRPr lang="en-US" sz="1600" dirty="0">
              <a:solidFill>
                <a:schemeClr val="bg1"/>
              </a:solidFill>
            </a:endParaRPr>
          </a:p>
          <a:p>
            <a:endParaRPr lang="en-US" sz="1600" dirty="0">
              <a:solidFill>
                <a:schemeClr val="bg1"/>
              </a:solidFill>
            </a:endParaRP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sitting at a table smiling for the camera&#10;&#10;Description automatically generated">
            <a:extLst>
              <a:ext uri="{FF2B5EF4-FFF2-40B4-BE49-F238E27FC236}">
                <a16:creationId xmlns:a16="http://schemas.microsoft.com/office/drawing/2014/main" id="{944B4679-CE2E-4FFE-95C7-CAE7D1079158}"/>
              </a:ext>
            </a:extLst>
          </p:cNvPr>
          <p:cNvPicPr/>
          <p:nvPr/>
        </p:nvPicPr>
        <p:blipFill>
          <a:blip r:embed="rId6">
            <a:extLst>
              <a:ext uri="{28A0092B-C50C-407E-A947-70E740481C1C}">
                <a14:useLocalDpi xmlns:a14="http://schemas.microsoft.com/office/drawing/2010/main" val="0"/>
              </a:ext>
            </a:extLst>
          </a:blip>
          <a:stretch>
            <a:fillRect/>
          </a:stretch>
        </p:blipFill>
        <p:spPr>
          <a:xfrm>
            <a:off x="8102917" y="3845879"/>
            <a:ext cx="2596515" cy="2440940"/>
          </a:xfrm>
          <a:prstGeom prst="rect">
            <a:avLst/>
          </a:prstGeom>
        </p:spPr>
      </p:pic>
    </p:spTree>
    <p:extLst>
      <p:ext uri="{BB962C8B-B14F-4D97-AF65-F5344CB8AC3E}">
        <p14:creationId xmlns:p14="http://schemas.microsoft.com/office/powerpoint/2010/main" val="9336619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Analytics</a:t>
            </a:r>
          </a:p>
        </p:txBody>
      </p:sp>
    </p:spTree>
    <p:extLst>
      <p:ext uri="{BB962C8B-B14F-4D97-AF65-F5344CB8AC3E}">
        <p14:creationId xmlns:p14="http://schemas.microsoft.com/office/powerpoint/2010/main" val="67546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rPr>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ADLS Gen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Storage Account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Power BI</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a:t>
            </a:r>
            <a:b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Sources</a:t>
            </a:r>
            <a:endPar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marL="0" marR="0" lvl="0" indent="0" algn="l" defTabSz="797815" rtl="0" eaLnBrk="1" fontAlgn="auto"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a:rPr>
              <a:t>Limitless analytics service with unmatched time to insight</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372"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372"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372"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kumimoji="0" lang="en-US" sz="1372"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metastore</a:t>
            </a:r>
            <a:endPar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provisioned and serverless on-demand </a:t>
            </a:r>
          </a:p>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SQL Analytics </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Spark</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marL="0" marR="0" lvl="0" indent="0" algn="l" defTabSz="914225"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a:ln>
                  <a:noFill/>
                </a:ln>
                <a:solidFill>
                  <a:srgbClr val="3B2E58"/>
                </a:solidFill>
                <a:effectLst/>
                <a:uLnTx/>
                <a:uFillTx/>
                <a:latin typeface="Segoe UI" panose="020B0502040204020203" pitchFamily="34" charset="0"/>
                <a:ea typeface="+mn-ea"/>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372"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745"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372" b="1" i="0" u="none" strike="noStrike" kern="1200" cap="none" spc="0" normalizeH="0" baseline="0" noProof="0">
                <a:ln>
                  <a:noFill/>
                </a:ln>
                <a:solidFill>
                  <a:srgbClr val="3B2E58"/>
                </a:solidFill>
                <a:effectLst/>
                <a:uLnTx/>
                <a:uFillTx/>
                <a:latin typeface="Segoe UI Semibold"/>
                <a:ea typeface="+mn-ea"/>
                <a:cs typeface="+mn-cs"/>
              </a:rPr>
              <a:t>Artificial Intelligence / Machine Learning / Internet of Things</a:t>
            </a:r>
          </a:p>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372" b="1" i="0" u="none" strike="noStrike" kern="1200" cap="none" spc="0" normalizeH="0" baseline="0" noProof="0">
                <a:ln>
                  <a:noFill/>
                </a:ln>
                <a:solidFill>
                  <a:srgbClr val="3B2E58"/>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372"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745"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marR="0" lvl="1" indent="0" algn="l" defTabSz="913420" rtl="0" eaLnBrk="1" fontAlgn="base" latinLnBrk="0" hangingPunct="1">
              <a:lnSpc>
                <a:spcPct val="90000"/>
              </a:lnSpc>
              <a:spcBef>
                <a:spcPts val="600"/>
              </a:spcBef>
              <a:spcAft>
                <a:spcPts val="600"/>
              </a:spcAft>
              <a:buClr>
                <a:srgbClr val="68217A">
                  <a:lumMod val="50000"/>
                </a:srgbClr>
              </a:buClr>
              <a:buSzTx/>
              <a:buFontTx/>
              <a:buNone/>
              <a:tabLst/>
              <a:defRPr/>
            </a:pPr>
            <a:r>
              <a:rPr kumimoji="0" lang="en-US" sz="1961" b="0" i="0" u="none" strike="noStrike" kern="1200" cap="none" spc="0" normalizeH="0" baseline="0" noProof="0" dirty="0">
                <a:ln>
                  <a:noFill/>
                </a:ln>
                <a:solidFill>
                  <a:srgbClr val="3B2E58"/>
                </a:solidFill>
                <a:effectLst/>
                <a:uLnTx/>
                <a:uFillTx/>
                <a:latin typeface="Segoe UI Semibold"/>
                <a:ea typeface="+mn-ea"/>
                <a:cs typeface="+mn-cs"/>
              </a:rPr>
              <a:t>Spark Unifies:</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solidFill>
                  <a:srgbClr val="1A1A1A"/>
                </a:solidFill>
                <a:effectLst/>
                <a:uLnTx/>
                <a:uFillTx/>
                <a:latin typeface="Segoe UI"/>
                <a:ea typeface="ＭＳ Ｐゴシック" charset="-128"/>
                <a:cs typeface="Segoe UI Semilight" panose="020B0402040204020203" pitchFamily="34" charset="0"/>
              </a:rPr>
              <a:t>Batch Processing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Interactive SQL</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Real-time processing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Machine Learning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Deep Learning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marL="0" marR="0" lvl="0" indent="0" algn="l" defTabSz="914016" rtl="0" eaLnBrk="1" fontAlgn="auto" latinLnBrk="0" hangingPunct="1">
              <a:lnSpc>
                <a:spcPct val="90000"/>
              </a:lnSpc>
              <a:spcBef>
                <a:spcPct val="20000"/>
              </a:spcBef>
              <a:spcAft>
                <a:spcPts val="0"/>
              </a:spcAft>
              <a:buClrTx/>
              <a:buSzPct val="90000"/>
              <a:buFontTx/>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661C5"/>
                </a:solidFill>
                <a:effectLst/>
                <a:uLnTx/>
                <a:uFillTx/>
                <a:latin typeface="Segoe UI"/>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SQL</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Batch processing</a:t>
            </a:r>
            <a:endPar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Structured</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 processing</a:t>
            </a:r>
            <a:endPar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MLlib</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Machine</a:t>
            </a:r>
            <a:b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ML/</a:t>
            </a:r>
            <a:r>
              <a:rPr kumimoji="0" lang="en-US" sz="18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MLlib</a:t>
            </a:r>
            <a:endPar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Machine </a:t>
            </a:r>
            <a:b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GraphX</a:t>
            </a: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Graph</a:t>
            </a:r>
            <a:b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hlinkClick r:id="rId3"/>
              </a:rPr>
              <a:t>http://spark.apache.org</a:t>
            </a:r>
            <a:endParaRPr kumimoji="0" lang="fr-FR" sz="18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‘Driver’ runs the user’s ‘main’ function and executes the various parallel operations on the worker nodes.  </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The results of the operations are collected by the driver</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The worker nodes read and write data from/to Data Sources including HDFS.</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Worker node also cache transformed data in memory as RDDs (Resilient </a:t>
            </a:r>
            <a:r>
              <a:rPr kumimoji="0" lang="en-US" sz="1765" b="0" i="0" u="none" strike="noStrike" kern="0" cap="none" spc="0" normalizeH="0" baseline="0" noProof="0">
                <a:ln>
                  <a:solidFill>
                    <a:srgbClr val="FFFFFF">
                      <a:alpha val="0"/>
                    </a:srgbClr>
                  </a:solidFill>
                </a:ln>
                <a:solidFill>
                  <a:srgbClr val="1A1A1A"/>
                </a:solidFill>
                <a:effectLst/>
                <a:uLnTx/>
                <a:uFillTx/>
                <a:latin typeface="Segoe UI"/>
                <a:ea typeface="+mn-ea"/>
                <a:cs typeface="Segoe UI Semilight" panose="020B0402040204020203" pitchFamily="34" charset="0"/>
              </a:rPr>
              <a:t>Distributed Datasets</a:t>
            </a: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a:t>
            </a:r>
          </a:p>
          <a:p>
            <a:pPr marL="285695" marR="0" lvl="1" indent="-285695" algn="l" defTabSz="914192" rtl="0" eaLnBrk="1" fontAlgn="base" latinLnBrk="0" hangingPunct="1">
              <a:lnSpc>
                <a:spcPct val="90000"/>
              </a:lnSpc>
              <a:spcBef>
                <a:spcPts val="575"/>
              </a:spcBef>
              <a:spcAft>
                <a:spcPts val="600"/>
              </a:spcAft>
              <a:buClrTx/>
              <a:buSzTx/>
              <a:buFont typeface="Arial" panose="020B0604020202020204" pitchFamily="34" charset="0"/>
              <a:buChar char="•"/>
              <a:tabLst>
                <a:tab pos="632685" algn="l"/>
              </a:tabLst>
              <a:defRPr/>
            </a:pPr>
            <a:r>
              <a:rPr kumimoji="0" lang="en-US" sz="1765" b="0" i="0" u="none" strike="noStrike" kern="0" cap="none" spc="0" normalizeH="0" baseline="0" noProof="0" dirty="0">
                <a:ln>
                  <a:solidFill>
                    <a:srgbClr val="FFFFFF">
                      <a:alpha val="0"/>
                    </a:srgbClr>
                  </a:solidFill>
                </a:ln>
                <a:solidFill>
                  <a:srgbClr val="1A1A1A"/>
                </a:solidFill>
                <a:effectLst/>
                <a:uLnTx/>
                <a:uFillTx/>
                <a:latin typeface="Segoe UI"/>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Driver Program</a:t>
              </a:r>
              <a:b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SparkContext</a:t>
              </a: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316501-F973-4C87-B3C2-8105581BAAE6}"/>
              </a:ext>
            </a:extLst>
          </p:cNvPr>
          <p:cNvSpPr>
            <a:spLocks noGrp="1"/>
          </p:cNvSpPr>
          <p:nvPr>
            <p:ph type="title"/>
          </p:nvPr>
        </p:nvSpPr>
        <p:spPr/>
        <p:txBody>
          <a:bodyPr/>
          <a:lstStyle/>
          <a:p>
            <a:r>
              <a:rPr lang="en-US" dirty="0"/>
              <a:t>Azure Databricks</a:t>
            </a:r>
          </a:p>
        </p:txBody>
      </p:sp>
      <p:pic>
        <p:nvPicPr>
          <p:cNvPr id="7" name="Picture 6">
            <a:extLst>
              <a:ext uri="{FF2B5EF4-FFF2-40B4-BE49-F238E27FC236}">
                <a16:creationId xmlns:a16="http://schemas.microsoft.com/office/drawing/2014/main" id="{1FD6E1BE-1CD8-44FA-BD12-479B72E34AD3}"/>
              </a:ext>
            </a:extLst>
          </p:cNvPr>
          <p:cNvPicPr>
            <a:picLocks noChangeAspect="1"/>
          </p:cNvPicPr>
          <p:nvPr/>
        </p:nvPicPr>
        <p:blipFill>
          <a:blip r:embed="rId2"/>
          <a:stretch>
            <a:fillRect/>
          </a:stretch>
        </p:blipFill>
        <p:spPr>
          <a:xfrm>
            <a:off x="869295" y="1338847"/>
            <a:ext cx="10636563" cy="5098033"/>
          </a:xfrm>
          <a:prstGeom prst="rect">
            <a:avLst/>
          </a:prstGeom>
        </p:spPr>
      </p:pic>
    </p:spTree>
    <p:extLst>
      <p:ext uri="{BB962C8B-B14F-4D97-AF65-F5344CB8AC3E}">
        <p14:creationId xmlns:p14="http://schemas.microsoft.com/office/powerpoint/2010/main" val="40672756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316501-F973-4C87-B3C2-8105581BAAE6}"/>
              </a:ext>
            </a:extLst>
          </p:cNvPr>
          <p:cNvSpPr>
            <a:spLocks noGrp="1"/>
          </p:cNvSpPr>
          <p:nvPr>
            <p:ph type="title"/>
          </p:nvPr>
        </p:nvSpPr>
        <p:spPr/>
        <p:txBody>
          <a:bodyPr/>
          <a:lstStyle/>
          <a:p>
            <a:r>
              <a:rPr lang="en-US" dirty="0"/>
              <a:t>Azure Databricks – Delta Lake</a:t>
            </a:r>
          </a:p>
        </p:txBody>
      </p:sp>
      <p:pic>
        <p:nvPicPr>
          <p:cNvPr id="2" name="Picture 1">
            <a:extLst>
              <a:ext uri="{FF2B5EF4-FFF2-40B4-BE49-F238E27FC236}">
                <a16:creationId xmlns:a16="http://schemas.microsoft.com/office/drawing/2014/main" id="{A9AACA5E-3AC2-4AF7-93C3-ADEF24E9AAC0}"/>
              </a:ext>
            </a:extLst>
          </p:cNvPr>
          <p:cNvPicPr>
            <a:picLocks noChangeAspect="1"/>
          </p:cNvPicPr>
          <p:nvPr/>
        </p:nvPicPr>
        <p:blipFill>
          <a:blip r:embed="rId2"/>
          <a:stretch>
            <a:fillRect/>
          </a:stretch>
        </p:blipFill>
        <p:spPr>
          <a:xfrm>
            <a:off x="962317" y="1374132"/>
            <a:ext cx="10465687" cy="5112816"/>
          </a:xfrm>
          <a:prstGeom prst="rect">
            <a:avLst/>
          </a:prstGeom>
        </p:spPr>
      </p:pic>
    </p:spTree>
    <p:extLst>
      <p:ext uri="{BB962C8B-B14F-4D97-AF65-F5344CB8AC3E}">
        <p14:creationId xmlns:p14="http://schemas.microsoft.com/office/powerpoint/2010/main" val="28091340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Artificial Intelligence &amp; Machine Learning</a:t>
            </a:r>
          </a:p>
        </p:txBody>
      </p:sp>
    </p:spTree>
    <p:extLst>
      <p:ext uri="{BB962C8B-B14F-4D97-AF65-F5344CB8AC3E}">
        <p14:creationId xmlns:p14="http://schemas.microsoft.com/office/powerpoint/2010/main" val="123102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cs typeface="+mn-cs"/>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265482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Ciprian Jichici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Chief Data Scientist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283985" cy="369332"/>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Calibri"/>
                  <a:ea typeface="+mn-ea"/>
                  <a:cs typeface="Calibri"/>
                </a:rPr>
                <a:t>ciprian@solliance.net</a:t>
              </a: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064" y="2146048"/>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344514" y="1028343"/>
            <a:ext cx="5406969" cy="48013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Ciprian Jichici</a:t>
            </a:r>
            <a:r>
              <a:rPr kumimoji="0" lang="en-US" sz="1800" b="0" i="0" u="none" strike="noStrike" kern="1200" cap="none" spc="0" normalizeH="0" baseline="0" noProof="0" dirty="0">
                <a:ln>
                  <a:noFill/>
                </a:ln>
                <a:solidFill>
                  <a:srgbClr val="FFFFFF"/>
                </a:solidFill>
                <a:effectLst/>
                <a:uLnTx/>
                <a:uFillTx/>
                <a:latin typeface="Segoe UI"/>
                <a:ea typeface="+mn-ea"/>
                <a:cs typeface="+mn-cs"/>
              </a:rPr>
              <a:t> is the Chief Data Scientist of Solliance, one of the top worldwide Microsoft AI partners.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He is recognized internationally as a Microsoft Regional Director and a Microsoft Most Valuable Professional for Artificial Intelligence and Quantum Computing.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Cloud Computing, Artificial Intelligence, and Machine Learning are some of the key areas of his expertise spanning 20+ years of IT.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Ciprian is also very passionate about quantum physics and consequently, about quantum computing.</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wearing a suit and tie&#10;&#10;Description automatically generated">
            <a:extLst>
              <a:ext uri="{FF2B5EF4-FFF2-40B4-BE49-F238E27FC236}">
                <a16:creationId xmlns:a16="http://schemas.microsoft.com/office/drawing/2014/main" id="{40545A03-CC4B-47B5-B15F-53F8CF7D6625}"/>
              </a:ext>
            </a:extLst>
          </p:cNvPr>
          <p:cNvPicPr/>
          <p:nvPr/>
        </p:nvPicPr>
        <p:blipFill>
          <a:blip r:embed="rId6">
            <a:extLst>
              <a:ext uri="{28A0092B-C50C-407E-A947-70E740481C1C}">
                <a14:useLocalDpi xmlns:a14="http://schemas.microsoft.com/office/drawing/2010/main" val="0"/>
              </a:ext>
            </a:extLst>
          </a:blip>
          <a:stretch>
            <a:fillRect/>
          </a:stretch>
        </p:blipFill>
        <p:spPr>
          <a:xfrm>
            <a:off x="8018779" y="3619500"/>
            <a:ext cx="2734945" cy="2678815"/>
          </a:xfrm>
          <a:prstGeom prst="rect">
            <a:avLst/>
          </a:prstGeom>
          <a:effectLst>
            <a:softEdge rad="63500"/>
          </a:effectLst>
        </p:spPr>
      </p:pic>
    </p:spTree>
    <p:extLst>
      <p:ext uri="{BB962C8B-B14F-4D97-AF65-F5344CB8AC3E}">
        <p14:creationId xmlns:p14="http://schemas.microsoft.com/office/powerpoint/2010/main" val="22195465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01C6C1-FA1F-4900-B13B-441D87483814}"/>
              </a:ext>
            </a:extLst>
          </p:cNvPr>
          <p:cNvSpPr/>
          <p:nvPr/>
        </p:nvSpPr>
        <p:spPr>
          <a:xfrm>
            <a:off x="8618586" y="6542756"/>
            <a:ext cx="3573414" cy="253916"/>
          </a:xfrm>
          <a:prstGeom prst="rect">
            <a:avLst/>
          </a:prstGeom>
        </p:spPr>
        <p:txBody>
          <a:bodyPr wrap="none">
            <a:spAutoFit/>
          </a:bodyPr>
          <a:lstStyle/>
          <a:p>
            <a:r>
              <a:rPr lang="en-US" sz="1050" dirty="0"/>
              <a:t>Image credit: https://developer.nvidia.com/deep-learning</a:t>
            </a:r>
          </a:p>
        </p:txBody>
      </p:sp>
      <p:pic>
        <p:nvPicPr>
          <p:cNvPr id="5" name="Picture 4" descr="Graphical user interface&#10;&#10;Description automatically generated">
            <a:extLst>
              <a:ext uri="{FF2B5EF4-FFF2-40B4-BE49-F238E27FC236}">
                <a16:creationId xmlns:a16="http://schemas.microsoft.com/office/drawing/2014/main" id="{008A656C-3C66-4CA7-A600-835EF2C3E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00" y="394737"/>
            <a:ext cx="9439399" cy="6004505"/>
          </a:xfrm>
          <a:prstGeom prst="rect">
            <a:avLst/>
          </a:prstGeom>
          <a:effectLst>
            <a:softEdge rad="317500"/>
          </a:effectLst>
        </p:spPr>
      </p:pic>
    </p:spTree>
    <p:extLst>
      <p:ext uri="{BB962C8B-B14F-4D97-AF65-F5344CB8AC3E}">
        <p14:creationId xmlns:p14="http://schemas.microsoft.com/office/powerpoint/2010/main" val="96249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C1BF-AD07-4EEA-9127-151E22D44D2A}"/>
              </a:ext>
            </a:extLst>
          </p:cNvPr>
          <p:cNvSpPr>
            <a:spLocks noGrp="1"/>
          </p:cNvSpPr>
          <p:nvPr>
            <p:ph type="title"/>
          </p:nvPr>
        </p:nvSpPr>
        <p:spPr>
          <a:xfrm>
            <a:off x="375449" y="350488"/>
            <a:ext cx="10515600" cy="1325563"/>
          </a:xfrm>
        </p:spPr>
        <p:txBody>
          <a:bodyPr/>
          <a:lstStyle/>
          <a:p>
            <a:r>
              <a:rPr lang="en-US" dirty="0"/>
              <a:t>The Pre-Built and Custom AI Spectrum</a:t>
            </a:r>
          </a:p>
        </p:txBody>
      </p:sp>
      <p:sp>
        <p:nvSpPr>
          <p:cNvPr id="3" name="Rectangle 2">
            <a:extLst>
              <a:ext uri="{FF2B5EF4-FFF2-40B4-BE49-F238E27FC236}">
                <a16:creationId xmlns:a16="http://schemas.microsoft.com/office/drawing/2014/main" id="{0C47D059-63F4-4931-9FFD-839738BDBAC6}"/>
              </a:ext>
            </a:extLst>
          </p:cNvPr>
          <p:cNvSpPr/>
          <p:nvPr/>
        </p:nvSpPr>
        <p:spPr bwMode="auto">
          <a:xfrm>
            <a:off x="375449" y="2143693"/>
            <a:ext cx="11608641" cy="2452530"/>
          </a:xfrm>
          <a:prstGeom prst="rect">
            <a:avLst/>
          </a:prstGeom>
          <a:gradFill flip="none" rotWithShape="1">
            <a:gsLst>
              <a:gs pos="0">
                <a:srgbClr val="0078D7">
                  <a:lumMod val="25000"/>
                  <a:lumOff val="75000"/>
                </a:srgbClr>
              </a:gs>
              <a:gs pos="50000">
                <a:schemeClr val="bg1"/>
              </a:gs>
              <a:gs pos="100000">
                <a:srgbClr val="009480">
                  <a:alpha val="2400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BE91E3A-9A73-4EB3-A945-DEEA7813587E}"/>
              </a:ext>
            </a:extLst>
          </p:cNvPr>
          <p:cNvSpPr txBox="1"/>
          <p:nvPr/>
        </p:nvSpPr>
        <p:spPr>
          <a:xfrm>
            <a:off x="207910" y="1672057"/>
            <a:ext cx="19009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Pre-Built AI</a:t>
            </a:r>
          </a:p>
        </p:txBody>
      </p:sp>
      <p:sp>
        <p:nvSpPr>
          <p:cNvPr id="5" name="TextBox 4">
            <a:extLst>
              <a:ext uri="{FF2B5EF4-FFF2-40B4-BE49-F238E27FC236}">
                <a16:creationId xmlns:a16="http://schemas.microsoft.com/office/drawing/2014/main" id="{FA851959-F7CA-4389-BCD9-34E7A93EE62D}"/>
              </a:ext>
            </a:extLst>
          </p:cNvPr>
          <p:cNvSpPr txBox="1"/>
          <p:nvPr/>
        </p:nvSpPr>
        <p:spPr>
          <a:xfrm>
            <a:off x="10291030" y="1672057"/>
            <a:ext cx="17775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Custom AI</a:t>
            </a:r>
          </a:p>
        </p:txBody>
      </p:sp>
      <p:sp>
        <p:nvSpPr>
          <p:cNvPr id="6" name="Rectangle 5">
            <a:extLst>
              <a:ext uri="{FF2B5EF4-FFF2-40B4-BE49-F238E27FC236}">
                <a16:creationId xmlns:a16="http://schemas.microsoft.com/office/drawing/2014/main" id="{44B93A1B-5803-42F6-90CB-D65C4C3DEBF8}"/>
              </a:ext>
            </a:extLst>
          </p:cNvPr>
          <p:cNvSpPr/>
          <p:nvPr/>
        </p:nvSpPr>
        <p:spPr>
          <a:xfrm>
            <a:off x="375449" y="4677003"/>
            <a:ext cx="2894591" cy="523220"/>
          </a:xfrm>
          <a:prstGeom prst="rect">
            <a:avLst/>
          </a:prstGeom>
        </p:spPr>
        <p:txBody>
          <a:bodyPr wrap="square">
            <a:spAutoFit/>
          </a:bodyPr>
          <a:lstStyle/>
          <a:p>
            <a:pPr>
              <a:spcBef>
                <a:spcPts val="600"/>
              </a:spcBef>
            </a:pPr>
            <a:r>
              <a:rPr lang="en-US" sz="1400" dirty="0">
                <a:latin typeface="Segoe UI" panose="020B0502040204020203" pitchFamily="34" charset="0"/>
                <a:cs typeface="Segoe UI" panose="020B0502040204020203" pitchFamily="34" charset="0"/>
              </a:rPr>
              <a:t>Models are pre-trained using Microsoft supplied data</a:t>
            </a:r>
          </a:p>
        </p:txBody>
      </p:sp>
      <p:sp>
        <p:nvSpPr>
          <p:cNvPr id="7" name="Rectangle 6">
            <a:extLst>
              <a:ext uri="{FF2B5EF4-FFF2-40B4-BE49-F238E27FC236}">
                <a16:creationId xmlns:a16="http://schemas.microsoft.com/office/drawing/2014/main" id="{B8DEBA3F-D4D0-45AC-898B-D45A87F9D984}"/>
              </a:ext>
            </a:extLst>
          </p:cNvPr>
          <p:cNvSpPr/>
          <p:nvPr/>
        </p:nvSpPr>
        <p:spPr>
          <a:xfrm>
            <a:off x="9615867" y="4735131"/>
            <a:ext cx="2309213" cy="523220"/>
          </a:xfrm>
          <a:prstGeom prst="rect">
            <a:avLst/>
          </a:prstGeom>
        </p:spPr>
        <p:txBody>
          <a:bodyPr wrap="square">
            <a:spAutoFit/>
          </a:bodyPr>
          <a:lstStyle/>
          <a:p>
            <a:pPr algn="r">
              <a:spcBef>
                <a:spcPts val="600"/>
              </a:spcBef>
            </a:pPr>
            <a:r>
              <a:rPr lang="en-US" sz="1400" dirty="0">
                <a:latin typeface="Segoe UI" panose="020B0502040204020203" pitchFamily="34" charset="0"/>
                <a:cs typeface="Segoe UI" panose="020B0502040204020203" pitchFamily="34" charset="0"/>
              </a:rPr>
              <a:t>Models tailored to your scenario and your data</a:t>
            </a:r>
          </a:p>
        </p:txBody>
      </p:sp>
      <p:sp>
        <p:nvSpPr>
          <p:cNvPr id="8" name="Rectangle 7">
            <a:extLst>
              <a:ext uri="{FF2B5EF4-FFF2-40B4-BE49-F238E27FC236}">
                <a16:creationId xmlns:a16="http://schemas.microsoft.com/office/drawing/2014/main" id="{258E403A-DFEB-412C-A3CE-6DE0CBC96D37}"/>
              </a:ext>
            </a:extLst>
          </p:cNvPr>
          <p:cNvSpPr/>
          <p:nvPr/>
        </p:nvSpPr>
        <p:spPr>
          <a:xfrm>
            <a:off x="4650724" y="4677003"/>
            <a:ext cx="3239526"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Models “customized” with your data</a:t>
            </a:r>
          </a:p>
        </p:txBody>
      </p:sp>
      <p:sp>
        <p:nvSpPr>
          <p:cNvPr id="9" name="Rectangle 8">
            <a:extLst>
              <a:ext uri="{FF2B5EF4-FFF2-40B4-BE49-F238E27FC236}">
                <a16:creationId xmlns:a16="http://schemas.microsoft.com/office/drawing/2014/main" id="{7A068089-F46B-425E-AE2B-BE91DDD02A22}"/>
              </a:ext>
            </a:extLst>
          </p:cNvPr>
          <p:cNvSpPr/>
          <p:nvPr/>
        </p:nvSpPr>
        <p:spPr bwMode="auto">
          <a:xfrm>
            <a:off x="593452" y="2537310"/>
            <a:ext cx="7036641" cy="627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F0ED7944-C9F9-46AE-855A-EB2322931615}"/>
              </a:ext>
            </a:extLst>
          </p:cNvPr>
          <p:cNvSpPr/>
          <p:nvPr/>
        </p:nvSpPr>
        <p:spPr>
          <a:xfrm>
            <a:off x="588145" y="2677654"/>
            <a:ext cx="7036641"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Cognitive Services</a:t>
            </a:r>
          </a:p>
        </p:txBody>
      </p:sp>
      <p:sp>
        <p:nvSpPr>
          <p:cNvPr id="30" name="Rectangle 29">
            <a:extLst>
              <a:ext uri="{FF2B5EF4-FFF2-40B4-BE49-F238E27FC236}">
                <a16:creationId xmlns:a16="http://schemas.microsoft.com/office/drawing/2014/main" id="{C0E9F865-F689-4157-BD23-097171374C18}"/>
              </a:ext>
            </a:extLst>
          </p:cNvPr>
          <p:cNvSpPr/>
          <p:nvPr/>
        </p:nvSpPr>
        <p:spPr bwMode="auto">
          <a:xfrm>
            <a:off x="6303161" y="3360118"/>
            <a:ext cx="5513390" cy="62786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33FDDB60-B196-419A-8AC1-6577BE88C399}"/>
              </a:ext>
            </a:extLst>
          </p:cNvPr>
          <p:cNvSpPr/>
          <p:nvPr/>
        </p:nvSpPr>
        <p:spPr>
          <a:xfrm>
            <a:off x="6297854" y="3500464"/>
            <a:ext cx="5513390" cy="400110"/>
          </a:xfrm>
          <a:prstGeom prst="rect">
            <a:avLst/>
          </a:prstGeom>
        </p:spPr>
        <p:txBody>
          <a:bodyPr wrap="square">
            <a:spAutoFit/>
          </a:bodyPr>
          <a:lstStyle/>
          <a:p>
            <a:pPr algn="ctr">
              <a:spcBef>
                <a:spcPts val="600"/>
              </a:spcBef>
            </a:pPr>
            <a:r>
              <a:rPr lang="en-US" sz="2000" b="1" dirty="0">
                <a:latin typeface="Segoe UI" panose="020B0502040204020203" pitchFamily="34" charset="0"/>
                <a:cs typeface="Segoe UI" panose="020B0502040204020203" pitchFamily="34" charset="0"/>
              </a:rPr>
              <a:t>Azure Machine Learning</a:t>
            </a:r>
          </a:p>
        </p:txBody>
      </p:sp>
      <p:sp>
        <p:nvSpPr>
          <p:cNvPr id="10" name="Arrow: Down 9">
            <a:extLst>
              <a:ext uri="{FF2B5EF4-FFF2-40B4-BE49-F238E27FC236}">
                <a16:creationId xmlns:a16="http://schemas.microsoft.com/office/drawing/2014/main" id="{F2764780-0000-48D4-9CB3-8179A7740FC6}"/>
              </a:ext>
            </a:extLst>
          </p:cNvPr>
          <p:cNvSpPr/>
          <p:nvPr/>
        </p:nvSpPr>
        <p:spPr bwMode="auto">
          <a:xfrm rot="10800000">
            <a:off x="6366941" y="4007994"/>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1E355B-D3A9-480D-815D-6B33EDA1EB41}"/>
              </a:ext>
            </a:extLst>
          </p:cNvPr>
          <p:cNvSpPr/>
          <p:nvPr/>
        </p:nvSpPr>
        <p:spPr>
          <a:xfrm>
            <a:off x="5739449" y="4282082"/>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Pre-built models</a:t>
            </a:r>
          </a:p>
        </p:txBody>
      </p:sp>
      <p:sp>
        <p:nvSpPr>
          <p:cNvPr id="15" name="Arrow: Down 14">
            <a:extLst>
              <a:ext uri="{FF2B5EF4-FFF2-40B4-BE49-F238E27FC236}">
                <a16:creationId xmlns:a16="http://schemas.microsoft.com/office/drawing/2014/main" id="{6430A178-C2EC-4F40-AF83-768EC7CBD064}"/>
              </a:ext>
            </a:extLst>
          </p:cNvPr>
          <p:cNvSpPr/>
          <p:nvPr/>
        </p:nvSpPr>
        <p:spPr bwMode="auto">
          <a:xfrm rot="10800000">
            <a:off x="11007631" y="4029038"/>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286C010-BB94-4069-9368-D51B09B05873}"/>
              </a:ext>
            </a:extLst>
          </p:cNvPr>
          <p:cNvSpPr/>
          <p:nvPr/>
        </p:nvSpPr>
        <p:spPr>
          <a:xfrm>
            <a:off x="10380139" y="4303126"/>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Custom models</a:t>
            </a:r>
          </a:p>
        </p:txBody>
      </p:sp>
    </p:spTree>
    <p:extLst>
      <p:ext uri="{BB962C8B-B14F-4D97-AF65-F5344CB8AC3E}">
        <p14:creationId xmlns:p14="http://schemas.microsoft.com/office/powerpoint/2010/main" val="13220184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9884"/>
            <a:ext cx="8078342" cy="1096331"/>
          </a:xfrm>
        </p:spPr>
        <p:txBody>
          <a:bodyPr vert="horz" lIns="91440" tIns="45720" rIns="91440" bIns="45720" rtlCol="0" anchor="ctr">
            <a:normAutofit/>
          </a:bodyPr>
          <a:lstStyle/>
          <a:p>
            <a:r>
              <a:rPr lang="en-US" kern="1200" dirty="0">
                <a:solidFill>
                  <a:schemeClr val="tx1"/>
                </a:solidFill>
                <a:latin typeface="+mj-lt"/>
                <a:ea typeface="+mj-ea"/>
                <a:cs typeface="+mj-cs"/>
              </a:rPr>
              <a:t>The Data Science Process</a:t>
            </a:r>
          </a:p>
        </p:txBody>
      </p:sp>
      <p:graphicFrame>
        <p:nvGraphicFramePr>
          <p:cNvPr id="4" name="Diagram 3">
            <a:extLst>
              <a:ext uri="{FF2B5EF4-FFF2-40B4-BE49-F238E27FC236}">
                <a16:creationId xmlns:a16="http://schemas.microsoft.com/office/drawing/2014/main" id="{BEC2B859-4469-4456-8197-B8647BE2F111}"/>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28795"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Tree>
    <p:extLst>
      <p:ext uri="{BB962C8B-B14F-4D97-AF65-F5344CB8AC3E}">
        <p14:creationId xmlns:p14="http://schemas.microsoft.com/office/powerpoint/2010/main" val="720418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9884"/>
            <a:ext cx="8078342" cy="1096331"/>
          </a:xfrm>
        </p:spPr>
        <p:txBody>
          <a:bodyPr vert="horz" lIns="91440" tIns="45720" rIns="91440" bIns="45720" rtlCol="0" anchor="ctr">
            <a:normAutofit/>
          </a:bodyPr>
          <a:lstStyle/>
          <a:p>
            <a:r>
              <a:rPr lang="en-US" kern="1200" dirty="0">
                <a:solidFill>
                  <a:schemeClr val="tx1"/>
                </a:solidFill>
                <a:latin typeface="+mj-lt"/>
                <a:ea typeface="+mj-ea"/>
                <a:cs typeface="+mj-cs"/>
              </a:rPr>
              <a:t>The Data Science Process </a:t>
            </a:r>
            <a:br>
              <a:rPr lang="en-US" kern="1200" dirty="0">
                <a:solidFill>
                  <a:schemeClr val="tx1"/>
                </a:solidFill>
                <a:latin typeface="+mj-lt"/>
                <a:ea typeface="+mj-ea"/>
                <a:cs typeface="+mj-cs"/>
              </a:rPr>
            </a:br>
            <a:r>
              <a:rPr lang="en-US" kern="1200" dirty="0">
                <a:solidFill>
                  <a:schemeClr val="tx1"/>
                </a:solidFill>
                <a:latin typeface="+mj-lt"/>
                <a:ea typeface="+mj-ea"/>
                <a:cs typeface="+mj-cs"/>
              </a:rPr>
              <a:t>(Developer Lens)</a:t>
            </a:r>
          </a:p>
        </p:txBody>
      </p:sp>
      <p:graphicFrame>
        <p:nvGraphicFramePr>
          <p:cNvPr id="4" name="Diagram 3">
            <a:extLst>
              <a:ext uri="{FF2B5EF4-FFF2-40B4-BE49-F238E27FC236}">
                <a16:creationId xmlns:a16="http://schemas.microsoft.com/office/drawing/2014/main" id="{BEC2B859-4469-4456-8197-B8647BE2F111}"/>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37462"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
        <p:nvSpPr>
          <p:cNvPr id="10" name="Rectangle 9">
            <a:extLst>
              <a:ext uri="{FF2B5EF4-FFF2-40B4-BE49-F238E27FC236}">
                <a16:creationId xmlns:a16="http://schemas.microsoft.com/office/drawing/2014/main" id="{DE395204-5652-4BB8-BEB5-5F8B1E05D826}"/>
              </a:ext>
            </a:extLst>
          </p:cNvPr>
          <p:cNvSpPr/>
          <p:nvPr/>
        </p:nvSpPr>
        <p:spPr>
          <a:xfrm>
            <a:off x="982678" y="3577553"/>
            <a:ext cx="1241430" cy="369332"/>
          </a:xfrm>
          <a:prstGeom prst="rect">
            <a:avLst/>
          </a:prstGeom>
        </p:spPr>
        <p:txBody>
          <a:bodyPr wrap="none">
            <a:spAutoFit/>
          </a:bodyPr>
          <a:lstStyle/>
          <a:p>
            <a:pPr lvl="0"/>
            <a:r>
              <a:rPr lang="en-US" dirty="0">
                <a:solidFill>
                  <a:schemeClr val="accent5"/>
                </a:solidFill>
              </a:rPr>
              <a:t>Write Code</a:t>
            </a:r>
          </a:p>
        </p:txBody>
      </p:sp>
      <p:sp>
        <p:nvSpPr>
          <p:cNvPr id="12" name="Rectangle 11">
            <a:extLst>
              <a:ext uri="{FF2B5EF4-FFF2-40B4-BE49-F238E27FC236}">
                <a16:creationId xmlns:a16="http://schemas.microsoft.com/office/drawing/2014/main" id="{517B299A-CB71-42D7-9540-AB7744FC14E0}"/>
              </a:ext>
            </a:extLst>
          </p:cNvPr>
          <p:cNvSpPr/>
          <p:nvPr/>
        </p:nvSpPr>
        <p:spPr>
          <a:xfrm>
            <a:off x="3171893" y="3577553"/>
            <a:ext cx="1489895" cy="646331"/>
          </a:xfrm>
          <a:prstGeom prst="rect">
            <a:avLst/>
          </a:prstGeom>
        </p:spPr>
        <p:txBody>
          <a:bodyPr wrap="none">
            <a:spAutoFit/>
          </a:bodyPr>
          <a:lstStyle/>
          <a:p>
            <a:pPr lvl="0"/>
            <a:r>
              <a:rPr lang="en-US" dirty="0">
                <a:solidFill>
                  <a:schemeClr val="accent5"/>
                </a:solidFill>
              </a:rPr>
              <a:t>Write Queries</a:t>
            </a:r>
            <a:br>
              <a:rPr lang="en-US" dirty="0">
                <a:solidFill>
                  <a:schemeClr val="accent5"/>
                </a:solidFill>
              </a:rPr>
            </a:br>
            <a:r>
              <a:rPr lang="en-US" dirty="0">
                <a:solidFill>
                  <a:schemeClr val="accent5"/>
                </a:solidFill>
              </a:rPr>
              <a:t>&amp; Code</a:t>
            </a:r>
          </a:p>
        </p:txBody>
      </p:sp>
      <p:sp>
        <p:nvSpPr>
          <p:cNvPr id="14" name="Rectangle 13">
            <a:extLst>
              <a:ext uri="{FF2B5EF4-FFF2-40B4-BE49-F238E27FC236}">
                <a16:creationId xmlns:a16="http://schemas.microsoft.com/office/drawing/2014/main" id="{12704079-92C4-44F7-B613-2AF6DD46E0EF}"/>
              </a:ext>
            </a:extLst>
          </p:cNvPr>
          <p:cNvSpPr/>
          <p:nvPr/>
        </p:nvSpPr>
        <p:spPr>
          <a:xfrm>
            <a:off x="5317036" y="3577552"/>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6" name="Rectangle 15">
            <a:extLst>
              <a:ext uri="{FF2B5EF4-FFF2-40B4-BE49-F238E27FC236}">
                <a16:creationId xmlns:a16="http://schemas.microsoft.com/office/drawing/2014/main" id="{6955372A-CE72-4DAE-80C8-F331BB78D9E9}"/>
              </a:ext>
            </a:extLst>
          </p:cNvPr>
          <p:cNvSpPr/>
          <p:nvPr/>
        </p:nvSpPr>
        <p:spPr>
          <a:xfrm>
            <a:off x="7623144" y="3623719"/>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7" name="Rectangle 16">
            <a:extLst>
              <a:ext uri="{FF2B5EF4-FFF2-40B4-BE49-F238E27FC236}">
                <a16:creationId xmlns:a16="http://schemas.microsoft.com/office/drawing/2014/main" id="{BAB68C3A-2D89-48F9-9B34-51CC35112F9A}"/>
              </a:ext>
            </a:extLst>
          </p:cNvPr>
          <p:cNvSpPr/>
          <p:nvPr/>
        </p:nvSpPr>
        <p:spPr>
          <a:xfrm>
            <a:off x="9988823" y="3623719"/>
            <a:ext cx="1225913" cy="369332"/>
          </a:xfrm>
          <a:prstGeom prst="rect">
            <a:avLst/>
          </a:prstGeom>
        </p:spPr>
        <p:txBody>
          <a:bodyPr wrap="none">
            <a:spAutoFit/>
          </a:bodyPr>
          <a:lstStyle/>
          <a:p>
            <a:pPr lvl="0"/>
            <a:r>
              <a:rPr lang="en-US" dirty="0">
                <a:solidFill>
                  <a:schemeClr val="accent5"/>
                </a:solidFill>
              </a:rPr>
              <a:t>Do DevOps</a:t>
            </a:r>
          </a:p>
        </p:txBody>
      </p:sp>
    </p:spTree>
    <p:extLst>
      <p:ext uri="{BB962C8B-B14F-4D97-AF65-F5344CB8AC3E}">
        <p14:creationId xmlns:p14="http://schemas.microsoft.com/office/powerpoint/2010/main" val="2720955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5BC98C4-15B2-4CB1-B094-4ABE9B9DE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231" y="104311"/>
            <a:ext cx="7973538" cy="6649378"/>
          </a:xfrm>
          <a:prstGeom prst="rect">
            <a:avLst/>
          </a:prstGeom>
        </p:spPr>
      </p:pic>
    </p:spTree>
    <p:extLst>
      <p:ext uri="{BB962C8B-B14F-4D97-AF65-F5344CB8AC3E}">
        <p14:creationId xmlns:p14="http://schemas.microsoft.com/office/powerpoint/2010/main" val="61376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85AC-40BD-406A-8132-AFCAB7B2D346}"/>
              </a:ext>
            </a:extLst>
          </p:cNvPr>
          <p:cNvSpPr>
            <a:spLocks noGrp="1"/>
          </p:cNvSpPr>
          <p:nvPr>
            <p:ph type="title"/>
          </p:nvPr>
        </p:nvSpPr>
        <p:spPr/>
        <p:txBody>
          <a:bodyPr/>
          <a:lstStyle/>
          <a:p>
            <a:r>
              <a:rPr lang="en-US" dirty="0"/>
              <a:t>Design AI to earn and maintain trust</a:t>
            </a:r>
          </a:p>
        </p:txBody>
      </p:sp>
      <p:grpSp>
        <p:nvGrpSpPr>
          <p:cNvPr id="4" name="Group 3">
            <a:extLst>
              <a:ext uri="{FF2B5EF4-FFF2-40B4-BE49-F238E27FC236}">
                <a16:creationId xmlns:a16="http://schemas.microsoft.com/office/drawing/2014/main" id="{CF9753DE-BC08-4670-BB96-E77E1065C6C0}"/>
              </a:ext>
            </a:extLst>
          </p:cNvPr>
          <p:cNvGrpSpPr/>
          <p:nvPr/>
        </p:nvGrpSpPr>
        <p:grpSpPr>
          <a:xfrm>
            <a:off x="2131154" y="1486301"/>
            <a:ext cx="7679131" cy="4646046"/>
            <a:chOff x="2173887" y="1416217"/>
            <a:chExt cx="7833114" cy="4739209"/>
          </a:xfrm>
        </p:grpSpPr>
        <p:sp>
          <p:nvSpPr>
            <p:cNvPr id="5" name="Rectangle 4">
              <a:extLst>
                <a:ext uri="{FF2B5EF4-FFF2-40B4-BE49-F238E27FC236}">
                  <a16:creationId xmlns:a16="http://schemas.microsoft.com/office/drawing/2014/main" id="{CED4524C-1ED3-466B-A25A-EE15E115AD3D}"/>
                </a:ext>
              </a:extLst>
            </p:cNvPr>
            <p:cNvSpPr/>
            <p:nvPr/>
          </p:nvSpPr>
          <p:spPr bwMode="auto">
            <a:xfrm>
              <a:off x="2465987"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defRPr/>
              </a:pPr>
              <a:r>
                <a:rPr lang="en-US" sz="1568" b="1">
                  <a:gradFill>
                    <a:gsLst>
                      <a:gs pos="0">
                        <a:srgbClr val="FFFFFF"/>
                      </a:gs>
                      <a:gs pos="100000">
                        <a:srgbClr val="FFFFFF"/>
                      </a:gs>
                    </a:gsLst>
                    <a:lin ang="5400000" scaled="0"/>
                  </a:gradFill>
                  <a:latin typeface="Segoe UI Light"/>
                  <a:cs typeface="Segoe UI" pitchFamily="34" charset="0"/>
                </a:rPr>
                <a:t>Fairness</a:t>
              </a:r>
            </a:p>
          </p:txBody>
        </p:sp>
        <p:sp>
          <p:nvSpPr>
            <p:cNvPr id="6" name="Rectangle 5">
              <a:extLst>
                <a:ext uri="{FF2B5EF4-FFF2-40B4-BE49-F238E27FC236}">
                  <a16:creationId xmlns:a16="http://schemas.microsoft.com/office/drawing/2014/main" id="{641F104D-4643-494F-AF59-D6206080A2F2}"/>
                </a:ext>
              </a:extLst>
            </p:cNvPr>
            <p:cNvSpPr/>
            <p:nvPr/>
          </p:nvSpPr>
          <p:spPr bwMode="auto">
            <a:xfrm>
              <a:off x="435610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Reliability </a:t>
              </a:r>
            </a:p>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&amp; Safety</a:t>
              </a:r>
            </a:p>
          </p:txBody>
        </p:sp>
        <p:sp>
          <p:nvSpPr>
            <p:cNvPr id="7" name="Rectangle 6">
              <a:extLst>
                <a:ext uri="{FF2B5EF4-FFF2-40B4-BE49-F238E27FC236}">
                  <a16:creationId xmlns:a16="http://schemas.microsoft.com/office/drawing/2014/main" id="{B860BAF6-E699-43DF-A74A-7AE0C4878092}"/>
                </a:ext>
              </a:extLst>
            </p:cNvPr>
            <p:cNvSpPr/>
            <p:nvPr/>
          </p:nvSpPr>
          <p:spPr bwMode="auto">
            <a:xfrm>
              <a:off x="624205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Privacy &amp; Security</a:t>
              </a:r>
            </a:p>
          </p:txBody>
        </p:sp>
        <p:sp>
          <p:nvSpPr>
            <p:cNvPr id="8" name="Rectangle 7">
              <a:extLst>
                <a:ext uri="{FF2B5EF4-FFF2-40B4-BE49-F238E27FC236}">
                  <a16:creationId xmlns:a16="http://schemas.microsoft.com/office/drawing/2014/main" id="{11A07BC2-6350-4E90-8C77-B0AB169A5F3F}"/>
                </a:ext>
              </a:extLst>
            </p:cNvPr>
            <p:cNvSpPr/>
            <p:nvPr/>
          </p:nvSpPr>
          <p:spPr bwMode="auto">
            <a:xfrm>
              <a:off x="811530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568" b="1">
                  <a:gradFill>
                    <a:gsLst>
                      <a:gs pos="0">
                        <a:srgbClr val="FFFFFF"/>
                      </a:gs>
                      <a:gs pos="100000">
                        <a:srgbClr val="FFFFFF"/>
                      </a:gs>
                    </a:gsLst>
                    <a:lin ang="5400000" scaled="0"/>
                  </a:gradFill>
                  <a:latin typeface="Segoe UI Light"/>
                  <a:cs typeface="Segoe UI" pitchFamily="34" charset="0"/>
                </a:rPr>
                <a:t>Inclusiveness</a:t>
              </a:r>
            </a:p>
          </p:txBody>
        </p:sp>
        <p:sp>
          <p:nvSpPr>
            <p:cNvPr id="9" name="Rectangle 8">
              <a:extLst>
                <a:ext uri="{FF2B5EF4-FFF2-40B4-BE49-F238E27FC236}">
                  <a16:creationId xmlns:a16="http://schemas.microsoft.com/office/drawing/2014/main" id="{ECDC69D9-09C3-414B-989C-3050E2B8BB3C}"/>
                </a:ext>
              </a:extLst>
            </p:cNvPr>
            <p:cNvSpPr/>
            <p:nvPr/>
          </p:nvSpPr>
          <p:spPr bwMode="auto">
            <a:xfrm>
              <a:off x="2465987" y="3965975"/>
              <a:ext cx="7248914" cy="804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34464" rIns="134464" bIns="134464"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b="1">
                  <a:gradFill>
                    <a:gsLst>
                      <a:gs pos="0">
                        <a:srgbClr val="FFFFFF"/>
                      </a:gs>
                      <a:gs pos="100000">
                        <a:srgbClr val="FFFFFF"/>
                      </a:gs>
                    </a:gsLst>
                    <a:lin ang="5400000" scaled="0"/>
                  </a:gradFill>
                  <a:latin typeface="Segoe UI Light"/>
                  <a:cs typeface="Segoe UI" pitchFamily="34" charset="0"/>
                </a:rPr>
                <a:t>Transparency</a:t>
              </a:r>
            </a:p>
          </p:txBody>
        </p:sp>
        <p:sp>
          <p:nvSpPr>
            <p:cNvPr id="10" name="Rectangle 9">
              <a:extLst>
                <a:ext uri="{FF2B5EF4-FFF2-40B4-BE49-F238E27FC236}">
                  <a16:creationId xmlns:a16="http://schemas.microsoft.com/office/drawing/2014/main" id="{6687BC97-6DEF-4A3D-B79A-6DF280F1E65C}"/>
                </a:ext>
              </a:extLst>
            </p:cNvPr>
            <p:cNvSpPr/>
            <p:nvPr/>
          </p:nvSpPr>
          <p:spPr bwMode="auto">
            <a:xfrm>
              <a:off x="2465987" y="5058654"/>
              <a:ext cx="7248914" cy="804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34464" rIns="134464" bIns="134464"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b="1">
                  <a:gradFill>
                    <a:gsLst>
                      <a:gs pos="0">
                        <a:srgbClr val="FFFFFF"/>
                      </a:gs>
                      <a:gs pos="100000">
                        <a:srgbClr val="FFFFFF"/>
                      </a:gs>
                    </a:gsLst>
                    <a:lin ang="5400000" scaled="0"/>
                  </a:gradFill>
                  <a:latin typeface="Segoe UI Light"/>
                  <a:cs typeface="Segoe UI" pitchFamily="34" charset="0"/>
                </a:rPr>
                <a:t>Accountability</a:t>
              </a:r>
            </a:p>
          </p:txBody>
        </p:sp>
        <p:sp>
          <p:nvSpPr>
            <p:cNvPr id="11" name="Compare_F057">
              <a:extLst>
                <a:ext uri="{FF2B5EF4-FFF2-40B4-BE49-F238E27FC236}">
                  <a16:creationId xmlns:a16="http://schemas.microsoft.com/office/drawing/2014/main" id="{91AB91F9-8FD3-4969-B3E5-4F4CBFDAB433}"/>
                </a:ext>
              </a:extLst>
            </p:cNvPr>
            <p:cNvSpPr>
              <a:spLocks noChangeAspect="1" noEditPoints="1"/>
            </p:cNvSpPr>
            <p:nvPr/>
          </p:nvSpPr>
          <p:spPr bwMode="auto">
            <a:xfrm>
              <a:off x="3116158" y="2398408"/>
              <a:ext cx="299258" cy="309025"/>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Shield_EA18">
              <a:extLst>
                <a:ext uri="{FF2B5EF4-FFF2-40B4-BE49-F238E27FC236}">
                  <a16:creationId xmlns:a16="http://schemas.microsoft.com/office/drawing/2014/main" id="{BDCA635D-4DAE-4D71-A698-9C5BAAE777B5}"/>
                </a:ext>
              </a:extLst>
            </p:cNvPr>
            <p:cNvSpPr>
              <a:spLocks noChangeAspect="1"/>
            </p:cNvSpPr>
            <p:nvPr/>
          </p:nvSpPr>
          <p:spPr bwMode="auto">
            <a:xfrm>
              <a:off x="5009217" y="2398408"/>
              <a:ext cx="293367" cy="31233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00BCF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Segoe UI Semilight"/>
              </a:endParaRPr>
            </a:p>
          </p:txBody>
        </p:sp>
        <p:sp>
          <p:nvSpPr>
            <p:cNvPr id="13" name="Family_EBDA">
              <a:extLst>
                <a:ext uri="{FF2B5EF4-FFF2-40B4-BE49-F238E27FC236}">
                  <a16:creationId xmlns:a16="http://schemas.microsoft.com/office/drawing/2014/main" id="{7E3CE46C-01CE-4514-8FFB-C2865AA3E223}"/>
                </a:ext>
              </a:extLst>
            </p:cNvPr>
            <p:cNvSpPr>
              <a:spLocks noChangeAspect="1" noEditPoints="1"/>
            </p:cNvSpPr>
            <p:nvPr/>
          </p:nvSpPr>
          <p:spPr bwMode="auto">
            <a:xfrm>
              <a:off x="8718980" y="2398408"/>
              <a:ext cx="392240" cy="353957"/>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14" name="Eye">
              <a:extLst>
                <a:ext uri="{FF2B5EF4-FFF2-40B4-BE49-F238E27FC236}">
                  <a16:creationId xmlns:a16="http://schemas.microsoft.com/office/drawing/2014/main" id="{1DE1808B-30FB-43AB-A194-78AAB75C4ED5}"/>
                </a:ext>
              </a:extLst>
            </p:cNvPr>
            <p:cNvSpPr>
              <a:spLocks noChangeAspect="1" noEditPoints="1"/>
            </p:cNvSpPr>
            <p:nvPr/>
          </p:nvSpPr>
          <p:spPr bwMode="auto">
            <a:xfrm>
              <a:off x="5056520" y="4265499"/>
              <a:ext cx="372430" cy="20562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Segoe UI Semilight"/>
              </a:endParaRPr>
            </a:p>
          </p:txBody>
        </p:sp>
        <p:sp>
          <p:nvSpPr>
            <p:cNvPr id="15" name="Commitments_EC4D">
              <a:extLst>
                <a:ext uri="{FF2B5EF4-FFF2-40B4-BE49-F238E27FC236}">
                  <a16:creationId xmlns:a16="http://schemas.microsoft.com/office/drawing/2014/main" id="{3B720C6F-62A9-44D4-AC56-33BA098FA368}"/>
                </a:ext>
              </a:extLst>
            </p:cNvPr>
            <p:cNvSpPr>
              <a:spLocks noChangeAspect="1" noEditPoints="1"/>
            </p:cNvSpPr>
            <p:nvPr/>
          </p:nvSpPr>
          <p:spPr bwMode="auto">
            <a:xfrm>
              <a:off x="5077544" y="5323964"/>
              <a:ext cx="292282" cy="27405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16" name="Rectangle 15">
              <a:extLst>
                <a:ext uri="{FF2B5EF4-FFF2-40B4-BE49-F238E27FC236}">
                  <a16:creationId xmlns:a16="http://schemas.microsoft.com/office/drawing/2014/main" id="{62820C89-44E8-4924-AFFF-26F351167974}"/>
                </a:ext>
              </a:extLst>
            </p:cNvPr>
            <p:cNvSpPr/>
            <p:nvPr/>
          </p:nvSpPr>
          <p:spPr bwMode="auto">
            <a:xfrm>
              <a:off x="2173887" y="1788314"/>
              <a:ext cx="7833114" cy="4367112"/>
            </a:xfrm>
            <a:prstGeom prst="rect">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17" name="Lock">
              <a:extLst>
                <a:ext uri="{FF2B5EF4-FFF2-40B4-BE49-F238E27FC236}">
                  <a16:creationId xmlns:a16="http://schemas.microsoft.com/office/drawing/2014/main" id="{EEF27DE0-2078-4795-8218-29CEDD170718}"/>
                </a:ext>
              </a:extLst>
            </p:cNvPr>
            <p:cNvSpPr>
              <a:spLocks noChangeAspect="1" noEditPoints="1"/>
            </p:cNvSpPr>
            <p:nvPr/>
          </p:nvSpPr>
          <p:spPr bwMode="auto">
            <a:xfrm>
              <a:off x="6928188" y="2398408"/>
              <a:ext cx="227325" cy="3177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grpSp>
          <p:nvGrpSpPr>
            <p:cNvPr id="18" name="Group 17">
              <a:extLst>
                <a:ext uri="{FF2B5EF4-FFF2-40B4-BE49-F238E27FC236}">
                  <a16:creationId xmlns:a16="http://schemas.microsoft.com/office/drawing/2014/main" id="{64026B7C-11D8-4A02-958F-6154104D1BE9}"/>
                </a:ext>
              </a:extLst>
            </p:cNvPr>
            <p:cNvGrpSpPr/>
            <p:nvPr/>
          </p:nvGrpSpPr>
          <p:grpSpPr>
            <a:xfrm>
              <a:off x="5764213" y="1416217"/>
              <a:ext cx="652462" cy="652462"/>
              <a:chOff x="5764213" y="1416217"/>
              <a:chExt cx="652462" cy="652462"/>
            </a:xfrm>
          </p:grpSpPr>
          <p:sp>
            <p:nvSpPr>
              <p:cNvPr id="19" name="Oval 18">
                <a:extLst>
                  <a:ext uri="{FF2B5EF4-FFF2-40B4-BE49-F238E27FC236}">
                    <a16:creationId xmlns:a16="http://schemas.microsoft.com/office/drawing/2014/main" id="{A6416C06-E53E-4F9C-882F-9B62DF79262D}"/>
                  </a:ext>
                </a:extLst>
              </p:cNvPr>
              <p:cNvSpPr/>
              <p:nvPr/>
            </p:nvSpPr>
            <p:spPr bwMode="auto">
              <a:xfrm rot="16200000">
                <a:off x="5764213" y="1416217"/>
                <a:ext cx="652462" cy="652462"/>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2353">
                    <a:gradFill>
                      <a:gsLst>
                        <a:gs pos="0">
                          <a:srgbClr val="FFFFFF"/>
                        </a:gs>
                        <a:gs pos="100000">
                          <a:srgbClr val="FFFFFF"/>
                        </a:gs>
                      </a:gsLst>
                      <a:lin ang="5400000" scaled="0"/>
                    </a:gradFill>
                    <a:latin typeface="Segoe UI Semilight"/>
                    <a:ea typeface="Segoe UI" pitchFamily="34" charset="0"/>
                    <a:cs typeface="Segoe UI" pitchFamily="34" charset="0"/>
                  </a:rPr>
                  <a:t>z</a:t>
                </a:r>
              </a:p>
            </p:txBody>
          </p:sp>
          <p:sp>
            <p:nvSpPr>
              <p:cNvPr id="20" name="Freeform 5">
                <a:extLst>
                  <a:ext uri="{FF2B5EF4-FFF2-40B4-BE49-F238E27FC236}">
                    <a16:creationId xmlns:a16="http://schemas.microsoft.com/office/drawing/2014/main" id="{FD638023-A338-4150-BC7D-E51A7C5E2B18}"/>
                  </a:ext>
                </a:extLst>
              </p:cNvPr>
              <p:cNvSpPr>
                <a:spLocks noEditPoints="1"/>
              </p:cNvSpPr>
              <p:nvPr/>
            </p:nvSpPr>
            <p:spPr bwMode="auto">
              <a:xfrm>
                <a:off x="5925858" y="1580203"/>
                <a:ext cx="343330" cy="367424"/>
              </a:xfrm>
              <a:custGeom>
                <a:avLst/>
                <a:gdLst>
                  <a:gd name="T0" fmla="*/ 90 w 315"/>
                  <a:gd name="T1" fmla="*/ 204 h 338"/>
                  <a:gd name="T2" fmla="*/ 112 w 315"/>
                  <a:gd name="T3" fmla="*/ 227 h 338"/>
                  <a:gd name="T4" fmla="*/ 202 w 315"/>
                  <a:gd name="T5" fmla="*/ 227 h 338"/>
                  <a:gd name="T6" fmla="*/ 225 w 315"/>
                  <a:gd name="T7" fmla="*/ 204 h 338"/>
                  <a:gd name="T8" fmla="*/ 90 w 315"/>
                  <a:gd name="T9" fmla="*/ 107 h 338"/>
                  <a:gd name="T10" fmla="*/ 112 w 315"/>
                  <a:gd name="T11" fmla="*/ 130 h 338"/>
                  <a:gd name="T12" fmla="*/ 180 w 315"/>
                  <a:gd name="T13" fmla="*/ 152 h 338"/>
                  <a:gd name="T14" fmla="*/ 202 w 315"/>
                  <a:gd name="T15" fmla="*/ 130 h 338"/>
                  <a:gd name="T16" fmla="*/ 67 w 315"/>
                  <a:gd name="T17" fmla="*/ 293 h 338"/>
                  <a:gd name="T18" fmla="*/ 22 w 315"/>
                  <a:gd name="T19" fmla="*/ 242 h 338"/>
                  <a:gd name="T20" fmla="*/ 0 w 315"/>
                  <a:gd name="T21" fmla="*/ 180 h 338"/>
                  <a:gd name="T22" fmla="*/ 22 w 315"/>
                  <a:gd name="T23" fmla="*/ 102 h 338"/>
                  <a:gd name="T24" fmla="*/ 67 w 315"/>
                  <a:gd name="T25" fmla="*/ 45 h 338"/>
                  <a:gd name="T26" fmla="*/ 157 w 315"/>
                  <a:gd name="T27" fmla="*/ 45 h 338"/>
                  <a:gd name="T28" fmla="*/ 247 w 315"/>
                  <a:gd name="T29" fmla="*/ 293 h 338"/>
                  <a:gd name="T30" fmla="*/ 292 w 315"/>
                  <a:gd name="T31" fmla="*/ 242 h 338"/>
                  <a:gd name="T32" fmla="*/ 315 w 315"/>
                  <a:gd name="T33" fmla="*/ 180 h 338"/>
                  <a:gd name="T34" fmla="*/ 292 w 315"/>
                  <a:gd name="T35" fmla="*/ 102 h 338"/>
                  <a:gd name="T36" fmla="*/ 247 w 315"/>
                  <a:gd name="T37" fmla="*/ 45 h 338"/>
                  <a:gd name="T38" fmla="*/ 157 w 315"/>
                  <a:gd name="T39" fmla="*/ 45 h 338"/>
                  <a:gd name="T40" fmla="*/ 23 w 315"/>
                  <a:gd name="T41" fmla="*/ 231 h 338"/>
                  <a:gd name="T42" fmla="*/ 247 w 315"/>
                  <a:gd name="T43" fmla="*/ 247 h 338"/>
                  <a:gd name="T44" fmla="*/ 67 w 315"/>
                  <a:gd name="T45" fmla="*/ 46 h 338"/>
                  <a:gd name="T46" fmla="*/ 247 w 315"/>
                  <a:gd name="T47" fmla="*/ 46 h 338"/>
                  <a:gd name="T48" fmla="*/ 123 w 315"/>
                  <a:gd name="T49" fmla="*/ 293 h 338"/>
                  <a:gd name="T50" fmla="*/ 67 w 315"/>
                  <a:gd name="T51" fmla="*/ 293 h 338"/>
                  <a:gd name="T52" fmla="*/ 101 w 315"/>
                  <a:gd name="T53" fmla="*/ 338 h 338"/>
                  <a:gd name="T54" fmla="*/ 157 w 315"/>
                  <a:gd name="T55" fmla="*/ 315 h 338"/>
                  <a:gd name="T56" fmla="*/ 157 w 315"/>
                  <a:gd name="T57" fmla="*/ 293 h 338"/>
                  <a:gd name="T58" fmla="*/ 180 w 315"/>
                  <a:gd name="T59" fmla="*/ 338 h 338"/>
                  <a:gd name="T60" fmla="*/ 247 w 315"/>
                  <a:gd name="T61" fmla="*/ 304 h 338"/>
                  <a:gd name="T62" fmla="*/ 213 w 315"/>
                  <a:gd name="T63" fmla="*/ 293 h 338"/>
                  <a:gd name="T64" fmla="*/ 191 w 315"/>
                  <a:gd name="T65" fmla="*/ 293 h 338"/>
                  <a:gd name="T66" fmla="*/ 213 w 315"/>
                  <a:gd name="T67" fmla="*/ 293 h 338"/>
                  <a:gd name="T68" fmla="*/ 202 w 315"/>
                  <a:gd name="T69" fmla="*/ 57 h 338"/>
                  <a:gd name="T70" fmla="*/ 202 w 315"/>
                  <a:gd name="T71" fmla="*/ 35 h 338"/>
                  <a:gd name="T72" fmla="*/ 247 w 315"/>
                  <a:gd name="T73" fmla="*/ 107 h 338"/>
                  <a:gd name="T74" fmla="*/ 225 w 315"/>
                  <a:gd name="T75" fmla="*/ 107 h 338"/>
                  <a:gd name="T76" fmla="*/ 247 w 315"/>
                  <a:gd name="T77" fmla="*/ 107 h 338"/>
                  <a:gd name="T78" fmla="*/ 258 w 315"/>
                  <a:gd name="T79" fmla="*/ 193 h 338"/>
                  <a:gd name="T80" fmla="*/ 258 w 315"/>
                  <a:gd name="T81" fmla="*/ 171 h 338"/>
                  <a:gd name="T82" fmla="*/ 112 w 315"/>
                  <a:gd name="T83" fmla="*/ 282 h 338"/>
                  <a:gd name="T84" fmla="*/ 112 w 315"/>
                  <a:gd name="T85" fmla="*/ 304 h 338"/>
                  <a:gd name="T86" fmla="*/ 112 w 315"/>
                  <a:gd name="T87" fmla="*/ 282 h 338"/>
                  <a:gd name="T88" fmla="*/ 123 w 315"/>
                  <a:gd name="T89" fmla="*/ 46 h 338"/>
                  <a:gd name="T90" fmla="*/ 101 w 315"/>
                  <a:gd name="T91" fmla="*/ 46 h 338"/>
                  <a:gd name="T92" fmla="*/ 78 w 315"/>
                  <a:gd name="T93" fmla="*/ 96 h 338"/>
                  <a:gd name="T94" fmla="*/ 78 w 315"/>
                  <a:gd name="T95" fmla="*/ 118 h 338"/>
                  <a:gd name="T96" fmla="*/ 78 w 315"/>
                  <a:gd name="T97" fmla="*/ 96 h 338"/>
                  <a:gd name="T98" fmla="*/ 67 w 315"/>
                  <a:gd name="T99" fmla="*/ 182 h 338"/>
                  <a:gd name="T100" fmla="*/ 45 w 315"/>
                  <a:gd name="T101" fmla="*/ 18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5" h="338">
                    <a:moveTo>
                      <a:pt x="67" y="182"/>
                    </a:moveTo>
                    <a:cubicBezTo>
                      <a:pt x="79" y="182"/>
                      <a:pt x="90" y="192"/>
                      <a:pt x="90" y="204"/>
                    </a:cubicBezTo>
                    <a:cubicBezTo>
                      <a:pt x="90" y="204"/>
                      <a:pt x="90" y="204"/>
                      <a:pt x="90" y="204"/>
                    </a:cubicBezTo>
                    <a:cubicBezTo>
                      <a:pt x="90" y="217"/>
                      <a:pt x="100" y="227"/>
                      <a:pt x="112" y="227"/>
                    </a:cubicBezTo>
                    <a:cubicBezTo>
                      <a:pt x="157" y="227"/>
                      <a:pt x="157" y="227"/>
                      <a:pt x="157" y="227"/>
                    </a:cubicBezTo>
                    <a:cubicBezTo>
                      <a:pt x="202" y="227"/>
                      <a:pt x="202" y="227"/>
                      <a:pt x="202" y="227"/>
                    </a:cubicBezTo>
                    <a:cubicBezTo>
                      <a:pt x="214" y="227"/>
                      <a:pt x="225" y="217"/>
                      <a:pt x="225" y="204"/>
                    </a:cubicBezTo>
                    <a:cubicBezTo>
                      <a:pt x="225" y="204"/>
                      <a:pt x="225" y="204"/>
                      <a:pt x="225" y="204"/>
                    </a:cubicBezTo>
                    <a:cubicBezTo>
                      <a:pt x="225" y="192"/>
                      <a:pt x="235" y="182"/>
                      <a:pt x="247" y="182"/>
                    </a:cubicBezTo>
                    <a:moveTo>
                      <a:pt x="90" y="107"/>
                    </a:moveTo>
                    <a:cubicBezTo>
                      <a:pt x="102" y="107"/>
                      <a:pt x="112" y="117"/>
                      <a:pt x="112" y="130"/>
                    </a:cubicBezTo>
                    <a:cubicBezTo>
                      <a:pt x="112" y="130"/>
                      <a:pt x="112" y="130"/>
                      <a:pt x="112" y="130"/>
                    </a:cubicBezTo>
                    <a:cubicBezTo>
                      <a:pt x="112" y="142"/>
                      <a:pt x="122" y="152"/>
                      <a:pt x="135" y="152"/>
                    </a:cubicBezTo>
                    <a:cubicBezTo>
                      <a:pt x="180" y="152"/>
                      <a:pt x="180" y="152"/>
                      <a:pt x="180" y="152"/>
                    </a:cubicBezTo>
                    <a:cubicBezTo>
                      <a:pt x="192" y="152"/>
                      <a:pt x="202" y="142"/>
                      <a:pt x="202" y="130"/>
                    </a:cubicBezTo>
                    <a:cubicBezTo>
                      <a:pt x="202" y="130"/>
                      <a:pt x="202" y="130"/>
                      <a:pt x="202" y="130"/>
                    </a:cubicBezTo>
                    <a:cubicBezTo>
                      <a:pt x="202" y="117"/>
                      <a:pt x="212" y="107"/>
                      <a:pt x="224" y="107"/>
                    </a:cubicBezTo>
                    <a:moveTo>
                      <a:pt x="67" y="293"/>
                    </a:moveTo>
                    <a:cubicBezTo>
                      <a:pt x="67" y="293"/>
                      <a:pt x="67" y="292"/>
                      <a:pt x="67" y="292"/>
                    </a:cubicBezTo>
                    <a:cubicBezTo>
                      <a:pt x="42" y="289"/>
                      <a:pt x="22" y="268"/>
                      <a:pt x="22" y="242"/>
                    </a:cubicBezTo>
                    <a:cubicBezTo>
                      <a:pt x="22" y="238"/>
                      <a:pt x="22" y="235"/>
                      <a:pt x="23" y="231"/>
                    </a:cubicBezTo>
                    <a:cubicBezTo>
                      <a:pt x="9" y="219"/>
                      <a:pt x="0" y="201"/>
                      <a:pt x="0" y="180"/>
                    </a:cubicBezTo>
                    <a:cubicBezTo>
                      <a:pt x="0" y="158"/>
                      <a:pt x="11" y="138"/>
                      <a:pt x="28" y="126"/>
                    </a:cubicBezTo>
                    <a:cubicBezTo>
                      <a:pt x="24" y="118"/>
                      <a:pt x="22" y="110"/>
                      <a:pt x="22" y="102"/>
                    </a:cubicBezTo>
                    <a:cubicBezTo>
                      <a:pt x="22" y="74"/>
                      <a:pt x="41" y="52"/>
                      <a:pt x="67" y="46"/>
                    </a:cubicBezTo>
                    <a:cubicBezTo>
                      <a:pt x="67" y="46"/>
                      <a:pt x="67" y="46"/>
                      <a:pt x="67" y="45"/>
                    </a:cubicBezTo>
                    <a:cubicBezTo>
                      <a:pt x="67" y="20"/>
                      <a:pt x="87" y="0"/>
                      <a:pt x="112" y="0"/>
                    </a:cubicBezTo>
                    <a:cubicBezTo>
                      <a:pt x="137" y="0"/>
                      <a:pt x="157" y="20"/>
                      <a:pt x="157" y="45"/>
                    </a:cubicBezTo>
                    <a:cubicBezTo>
                      <a:pt x="157" y="293"/>
                      <a:pt x="157" y="293"/>
                      <a:pt x="157" y="293"/>
                    </a:cubicBezTo>
                    <a:moveTo>
                      <a:pt x="247" y="293"/>
                    </a:moveTo>
                    <a:cubicBezTo>
                      <a:pt x="247" y="293"/>
                      <a:pt x="247" y="292"/>
                      <a:pt x="247" y="292"/>
                    </a:cubicBezTo>
                    <a:cubicBezTo>
                      <a:pt x="272" y="289"/>
                      <a:pt x="292" y="268"/>
                      <a:pt x="292" y="242"/>
                    </a:cubicBezTo>
                    <a:cubicBezTo>
                      <a:pt x="292" y="238"/>
                      <a:pt x="292" y="235"/>
                      <a:pt x="291" y="231"/>
                    </a:cubicBezTo>
                    <a:cubicBezTo>
                      <a:pt x="305" y="219"/>
                      <a:pt x="315" y="201"/>
                      <a:pt x="315" y="180"/>
                    </a:cubicBezTo>
                    <a:cubicBezTo>
                      <a:pt x="315" y="158"/>
                      <a:pt x="303" y="138"/>
                      <a:pt x="286" y="126"/>
                    </a:cubicBezTo>
                    <a:cubicBezTo>
                      <a:pt x="290" y="118"/>
                      <a:pt x="292" y="110"/>
                      <a:pt x="292" y="102"/>
                    </a:cubicBezTo>
                    <a:cubicBezTo>
                      <a:pt x="292" y="74"/>
                      <a:pt x="273" y="52"/>
                      <a:pt x="247" y="46"/>
                    </a:cubicBezTo>
                    <a:cubicBezTo>
                      <a:pt x="247" y="46"/>
                      <a:pt x="247" y="46"/>
                      <a:pt x="247" y="45"/>
                    </a:cubicBezTo>
                    <a:cubicBezTo>
                      <a:pt x="247" y="20"/>
                      <a:pt x="227" y="0"/>
                      <a:pt x="202" y="0"/>
                    </a:cubicBezTo>
                    <a:cubicBezTo>
                      <a:pt x="177" y="0"/>
                      <a:pt x="157" y="20"/>
                      <a:pt x="157" y="45"/>
                    </a:cubicBezTo>
                    <a:cubicBezTo>
                      <a:pt x="157" y="293"/>
                      <a:pt x="157" y="293"/>
                      <a:pt x="157" y="293"/>
                    </a:cubicBezTo>
                    <a:moveTo>
                      <a:pt x="23" y="231"/>
                    </a:moveTo>
                    <a:cubicBezTo>
                      <a:pt x="35" y="241"/>
                      <a:pt x="50" y="247"/>
                      <a:pt x="67" y="247"/>
                    </a:cubicBezTo>
                    <a:moveTo>
                      <a:pt x="247" y="247"/>
                    </a:moveTo>
                    <a:cubicBezTo>
                      <a:pt x="264" y="247"/>
                      <a:pt x="279" y="241"/>
                      <a:pt x="291" y="231"/>
                    </a:cubicBezTo>
                    <a:moveTo>
                      <a:pt x="67" y="46"/>
                    </a:moveTo>
                    <a:cubicBezTo>
                      <a:pt x="101" y="46"/>
                      <a:pt x="101" y="46"/>
                      <a:pt x="101" y="46"/>
                    </a:cubicBezTo>
                    <a:moveTo>
                      <a:pt x="247" y="46"/>
                    </a:moveTo>
                    <a:cubicBezTo>
                      <a:pt x="213" y="46"/>
                      <a:pt x="213" y="46"/>
                      <a:pt x="213" y="46"/>
                    </a:cubicBezTo>
                    <a:moveTo>
                      <a:pt x="123" y="293"/>
                    </a:moveTo>
                    <a:cubicBezTo>
                      <a:pt x="191" y="293"/>
                      <a:pt x="191" y="293"/>
                      <a:pt x="191" y="293"/>
                    </a:cubicBezTo>
                    <a:moveTo>
                      <a:pt x="67" y="293"/>
                    </a:moveTo>
                    <a:cubicBezTo>
                      <a:pt x="67" y="304"/>
                      <a:pt x="67" y="304"/>
                      <a:pt x="67" y="304"/>
                    </a:cubicBezTo>
                    <a:cubicBezTo>
                      <a:pt x="67" y="323"/>
                      <a:pt x="82" y="338"/>
                      <a:pt x="101" y="338"/>
                    </a:cubicBezTo>
                    <a:cubicBezTo>
                      <a:pt x="135" y="338"/>
                      <a:pt x="135" y="338"/>
                      <a:pt x="135" y="338"/>
                    </a:cubicBezTo>
                    <a:cubicBezTo>
                      <a:pt x="147" y="338"/>
                      <a:pt x="157" y="328"/>
                      <a:pt x="157" y="315"/>
                    </a:cubicBezTo>
                    <a:cubicBezTo>
                      <a:pt x="157" y="293"/>
                      <a:pt x="157" y="293"/>
                      <a:pt x="157" y="293"/>
                    </a:cubicBezTo>
                    <a:moveTo>
                      <a:pt x="157" y="293"/>
                    </a:moveTo>
                    <a:cubicBezTo>
                      <a:pt x="157" y="315"/>
                      <a:pt x="157" y="315"/>
                      <a:pt x="157" y="315"/>
                    </a:cubicBezTo>
                    <a:cubicBezTo>
                      <a:pt x="157" y="328"/>
                      <a:pt x="167" y="338"/>
                      <a:pt x="180" y="338"/>
                    </a:cubicBezTo>
                    <a:cubicBezTo>
                      <a:pt x="213" y="338"/>
                      <a:pt x="213" y="338"/>
                      <a:pt x="213" y="338"/>
                    </a:cubicBezTo>
                    <a:cubicBezTo>
                      <a:pt x="232" y="338"/>
                      <a:pt x="247" y="323"/>
                      <a:pt x="247" y="304"/>
                    </a:cubicBezTo>
                    <a:cubicBezTo>
                      <a:pt x="247" y="293"/>
                      <a:pt x="247" y="293"/>
                      <a:pt x="247" y="293"/>
                    </a:cubicBezTo>
                    <a:moveTo>
                      <a:pt x="213" y="293"/>
                    </a:moveTo>
                    <a:cubicBezTo>
                      <a:pt x="213" y="299"/>
                      <a:pt x="208" y="304"/>
                      <a:pt x="202" y="304"/>
                    </a:cubicBezTo>
                    <a:cubicBezTo>
                      <a:pt x="196" y="304"/>
                      <a:pt x="191" y="299"/>
                      <a:pt x="191" y="293"/>
                    </a:cubicBezTo>
                    <a:cubicBezTo>
                      <a:pt x="191" y="287"/>
                      <a:pt x="196" y="282"/>
                      <a:pt x="202" y="282"/>
                    </a:cubicBezTo>
                    <a:cubicBezTo>
                      <a:pt x="208" y="282"/>
                      <a:pt x="213" y="287"/>
                      <a:pt x="213" y="293"/>
                    </a:cubicBezTo>
                    <a:close/>
                    <a:moveTo>
                      <a:pt x="213" y="46"/>
                    </a:moveTo>
                    <a:cubicBezTo>
                      <a:pt x="213" y="52"/>
                      <a:pt x="208" y="57"/>
                      <a:pt x="202" y="57"/>
                    </a:cubicBezTo>
                    <a:cubicBezTo>
                      <a:pt x="196" y="57"/>
                      <a:pt x="191" y="52"/>
                      <a:pt x="191" y="46"/>
                    </a:cubicBezTo>
                    <a:cubicBezTo>
                      <a:pt x="191" y="40"/>
                      <a:pt x="196" y="35"/>
                      <a:pt x="202" y="35"/>
                    </a:cubicBezTo>
                    <a:cubicBezTo>
                      <a:pt x="208" y="35"/>
                      <a:pt x="213" y="40"/>
                      <a:pt x="213" y="46"/>
                    </a:cubicBezTo>
                    <a:close/>
                    <a:moveTo>
                      <a:pt x="247" y="107"/>
                    </a:moveTo>
                    <a:cubicBezTo>
                      <a:pt x="247" y="113"/>
                      <a:pt x="242" y="118"/>
                      <a:pt x="236" y="118"/>
                    </a:cubicBezTo>
                    <a:cubicBezTo>
                      <a:pt x="230" y="118"/>
                      <a:pt x="225" y="113"/>
                      <a:pt x="225" y="107"/>
                    </a:cubicBezTo>
                    <a:cubicBezTo>
                      <a:pt x="225" y="101"/>
                      <a:pt x="230" y="96"/>
                      <a:pt x="236" y="96"/>
                    </a:cubicBezTo>
                    <a:cubicBezTo>
                      <a:pt x="242" y="96"/>
                      <a:pt x="247" y="101"/>
                      <a:pt x="247" y="107"/>
                    </a:cubicBezTo>
                    <a:close/>
                    <a:moveTo>
                      <a:pt x="269" y="182"/>
                    </a:moveTo>
                    <a:cubicBezTo>
                      <a:pt x="269" y="188"/>
                      <a:pt x="264" y="193"/>
                      <a:pt x="258" y="193"/>
                    </a:cubicBezTo>
                    <a:cubicBezTo>
                      <a:pt x="252" y="193"/>
                      <a:pt x="247" y="188"/>
                      <a:pt x="247" y="182"/>
                    </a:cubicBezTo>
                    <a:cubicBezTo>
                      <a:pt x="247" y="176"/>
                      <a:pt x="252" y="171"/>
                      <a:pt x="258" y="171"/>
                    </a:cubicBezTo>
                    <a:cubicBezTo>
                      <a:pt x="264" y="171"/>
                      <a:pt x="269" y="176"/>
                      <a:pt x="269" y="182"/>
                    </a:cubicBezTo>
                    <a:close/>
                    <a:moveTo>
                      <a:pt x="112" y="282"/>
                    </a:moveTo>
                    <a:cubicBezTo>
                      <a:pt x="118" y="282"/>
                      <a:pt x="123" y="287"/>
                      <a:pt x="123" y="293"/>
                    </a:cubicBezTo>
                    <a:cubicBezTo>
                      <a:pt x="123" y="299"/>
                      <a:pt x="118" y="304"/>
                      <a:pt x="112" y="304"/>
                    </a:cubicBezTo>
                    <a:cubicBezTo>
                      <a:pt x="106" y="304"/>
                      <a:pt x="101" y="299"/>
                      <a:pt x="101" y="293"/>
                    </a:cubicBezTo>
                    <a:cubicBezTo>
                      <a:pt x="101" y="287"/>
                      <a:pt x="106" y="282"/>
                      <a:pt x="112" y="282"/>
                    </a:cubicBezTo>
                    <a:close/>
                    <a:moveTo>
                      <a:pt x="112" y="35"/>
                    </a:moveTo>
                    <a:cubicBezTo>
                      <a:pt x="118" y="35"/>
                      <a:pt x="123" y="40"/>
                      <a:pt x="123" y="46"/>
                    </a:cubicBezTo>
                    <a:cubicBezTo>
                      <a:pt x="123" y="52"/>
                      <a:pt x="118" y="57"/>
                      <a:pt x="112" y="57"/>
                    </a:cubicBezTo>
                    <a:cubicBezTo>
                      <a:pt x="106" y="57"/>
                      <a:pt x="101" y="52"/>
                      <a:pt x="101" y="46"/>
                    </a:cubicBezTo>
                    <a:cubicBezTo>
                      <a:pt x="101" y="40"/>
                      <a:pt x="106" y="35"/>
                      <a:pt x="112" y="35"/>
                    </a:cubicBezTo>
                    <a:close/>
                    <a:moveTo>
                      <a:pt x="78" y="96"/>
                    </a:moveTo>
                    <a:cubicBezTo>
                      <a:pt x="84" y="96"/>
                      <a:pt x="89" y="101"/>
                      <a:pt x="89" y="107"/>
                    </a:cubicBezTo>
                    <a:cubicBezTo>
                      <a:pt x="89" y="113"/>
                      <a:pt x="84" y="118"/>
                      <a:pt x="78" y="118"/>
                    </a:cubicBezTo>
                    <a:cubicBezTo>
                      <a:pt x="72" y="118"/>
                      <a:pt x="67" y="113"/>
                      <a:pt x="67" y="107"/>
                    </a:cubicBezTo>
                    <a:cubicBezTo>
                      <a:pt x="67" y="101"/>
                      <a:pt x="72" y="96"/>
                      <a:pt x="78" y="96"/>
                    </a:cubicBezTo>
                    <a:close/>
                    <a:moveTo>
                      <a:pt x="56" y="171"/>
                    </a:moveTo>
                    <a:cubicBezTo>
                      <a:pt x="62" y="171"/>
                      <a:pt x="67" y="176"/>
                      <a:pt x="67" y="182"/>
                    </a:cubicBezTo>
                    <a:cubicBezTo>
                      <a:pt x="67" y="188"/>
                      <a:pt x="62" y="193"/>
                      <a:pt x="56" y="193"/>
                    </a:cubicBezTo>
                    <a:cubicBezTo>
                      <a:pt x="50" y="193"/>
                      <a:pt x="45" y="188"/>
                      <a:pt x="45" y="182"/>
                    </a:cubicBezTo>
                    <a:cubicBezTo>
                      <a:pt x="45" y="176"/>
                      <a:pt x="50" y="171"/>
                      <a:pt x="56" y="17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grpSp>
      </p:grpSp>
    </p:spTree>
    <p:extLst>
      <p:ext uri="{BB962C8B-B14F-4D97-AF65-F5344CB8AC3E}">
        <p14:creationId xmlns:p14="http://schemas.microsoft.com/office/powerpoint/2010/main" val="283843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On-premises &amp; hybrid</a:t>
            </a:r>
          </a:p>
        </p:txBody>
      </p:sp>
    </p:spTree>
    <p:extLst>
      <p:ext uri="{BB962C8B-B14F-4D97-AF65-F5344CB8AC3E}">
        <p14:creationId xmlns:p14="http://schemas.microsoft.com/office/powerpoint/2010/main" val="368875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BBD927A-D7BE-1A47-B46A-C1C6DF81A889}"/>
              </a:ext>
            </a:extLst>
          </p:cNvPr>
          <p:cNvSpPr/>
          <p:nvPr/>
        </p:nvSpPr>
        <p:spPr bwMode="auto">
          <a:xfrm>
            <a:off x="0" y="1324948"/>
            <a:ext cx="12192000" cy="5533052"/>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140200" y="1523200"/>
            <a:ext cx="0" cy="4937760"/>
          </a:xfrm>
          <a:prstGeom prst="line">
            <a:avLst/>
          </a:prstGeom>
          <a:ln>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051800" y="1523200"/>
            <a:ext cx="0" cy="4937760"/>
          </a:xfrm>
          <a:prstGeom prst="line">
            <a:avLst/>
          </a:prstGeom>
          <a:ln>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601472" y="1484735"/>
            <a:ext cx="3000599"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477137" y="5892620"/>
            <a:ext cx="3466328" cy="11695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88" name="Rectangle 187">
            <a:extLst>
              <a:ext uri="{FF2B5EF4-FFF2-40B4-BE49-F238E27FC236}">
                <a16:creationId xmlns:a16="http://schemas.microsoft.com/office/drawing/2014/main" id="{D603C2D0-6400-C448-BA15-49D0AD68433C}"/>
              </a:ext>
            </a:extLst>
          </p:cNvPr>
          <p:cNvSpPr/>
          <p:nvPr/>
        </p:nvSpPr>
        <p:spPr>
          <a:xfrm>
            <a:off x="4713998" y="3106983"/>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99924" y="1484735"/>
            <a:ext cx="3043944"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677387" y="5877958"/>
            <a:ext cx="3208767"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6E6E6">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6E6E6">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6" name="Rectangle 135">
            <a:extLst>
              <a:ext uri="{FF2B5EF4-FFF2-40B4-BE49-F238E27FC236}">
                <a16:creationId xmlns:a16="http://schemas.microsoft.com/office/drawing/2014/main" id="{0DD6446B-59B7-B240-B1AB-386ADE3D5BB4}"/>
              </a:ext>
            </a:extLst>
          </p:cNvPr>
          <p:cNvSpPr/>
          <p:nvPr/>
        </p:nvSpPr>
        <p:spPr bwMode="auto">
          <a:xfrm>
            <a:off x="701140" y="3340615"/>
            <a:ext cx="2980534" cy="1071312"/>
          </a:xfrm>
          <a:prstGeom prst="rect">
            <a:avLst/>
          </a:prstGeom>
          <a:no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sp>
        <p:nvSpPr>
          <p:cNvPr id="137" name="TextBox 136">
            <a:extLst>
              <a:ext uri="{FF2B5EF4-FFF2-40B4-BE49-F238E27FC236}">
                <a16:creationId xmlns:a16="http://schemas.microsoft.com/office/drawing/2014/main" id="{996E2F63-C1CF-3247-A85C-66F26332A0D0}"/>
              </a:ext>
            </a:extLst>
          </p:cNvPr>
          <p:cNvSpPr txBox="1"/>
          <p:nvPr/>
        </p:nvSpPr>
        <p:spPr>
          <a:xfrm>
            <a:off x="690513" y="2542448"/>
            <a:ext cx="2980533" cy="289310"/>
          </a:xfrm>
          <a:prstGeom prst="rect">
            <a:avLst/>
          </a:prstGeom>
          <a:noFill/>
          <a:ln>
            <a:noFill/>
          </a:ln>
        </p:spPr>
        <p:txBody>
          <a:bodyPr wrap="square" bIns="73152"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03289" y="2322902"/>
            <a:ext cx="979374" cy="289310"/>
          </a:xfrm>
          <a:prstGeom prst="rect">
            <a:avLst/>
          </a:prstGeom>
          <a:noFill/>
          <a:ln>
            <a:noFill/>
          </a:ln>
        </p:spPr>
        <p:txBody>
          <a:bodyPr wrap="square" bIns="73152"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622445" y="2322902"/>
            <a:ext cx="626434" cy="289310"/>
          </a:xfrm>
          <a:prstGeom prst="rect">
            <a:avLst/>
          </a:prstGeom>
          <a:noFill/>
          <a:ln>
            <a:noFill/>
          </a:ln>
        </p:spPr>
        <p:txBody>
          <a:bodyPr wrap="square" bIns="73152"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18488" y="5098817"/>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522124" y="5098817"/>
            <a:ext cx="586155" cy="455007"/>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273789" y="5098817"/>
            <a:ext cx="753640"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3023989" y="5098817"/>
            <a:ext cx="675339" cy="457200"/>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a:off x="2747682" y="1899836"/>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p:cNvCxnSpPr>
          <p:nvPr/>
        </p:nvCxnSpPr>
        <p:spPr>
          <a:xfrm>
            <a:off x="2180665" y="2202614"/>
            <a:ext cx="0" cy="333372"/>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180665" y="2789240"/>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6600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739747"/>
            <a:ext cx="0" cy="452717"/>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801906" y="2182031"/>
            <a:ext cx="753035"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565776" y="1484735"/>
            <a:ext cx="3169024"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72365" y="5864570"/>
            <a:ext cx="3355701"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cxnSp>
        <p:nvCxnSpPr>
          <p:cNvPr id="53" name="Straight Arrow Connector 52">
            <a:extLst>
              <a:ext uri="{FF2B5EF4-FFF2-40B4-BE49-F238E27FC236}">
                <a16:creationId xmlns:a16="http://schemas.microsoft.com/office/drawing/2014/main" id="{70C3C0BC-3061-445F-AD22-FBEDAD2DB930}"/>
              </a:ext>
            </a:extLst>
          </p:cNvPr>
          <p:cNvCxnSpPr>
            <a:cxnSpLocks/>
            <a:stCxn id="66" idx="2"/>
          </p:cNvCxnSpPr>
          <p:nvPr/>
        </p:nvCxnSpPr>
        <p:spPr>
          <a:xfrm>
            <a:off x="2256037" y="3557071"/>
            <a:ext cx="416" cy="403539"/>
          </a:xfrm>
          <a:prstGeom prst="straightConnector1">
            <a:avLst/>
          </a:prstGeom>
          <a:noFill/>
          <a:ln w="12700" cap="flat" cmpd="sng" algn="ctr">
            <a:solidFill>
              <a:srgbClr val="757575"/>
            </a:solidFill>
            <a:prstDash val="solid"/>
            <a:tailEnd type="triangle"/>
          </a:ln>
          <a:effectLst/>
        </p:spPr>
      </p:cxnSp>
      <p:sp>
        <p:nvSpPr>
          <p:cNvPr id="66" name="Rectangle 65">
            <a:extLst>
              <a:ext uri="{FF2B5EF4-FFF2-40B4-BE49-F238E27FC236}">
                <a16:creationId xmlns:a16="http://schemas.microsoft.com/office/drawing/2014/main" id="{CD320337-C872-4AD2-A028-A34158B3C172}"/>
              </a:ext>
            </a:extLst>
          </p:cNvPr>
          <p:cNvSpPr/>
          <p:nvPr/>
        </p:nvSpPr>
        <p:spPr>
          <a:xfrm>
            <a:off x="690513" y="3071683"/>
            <a:ext cx="3131047" cy="48538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684066" y="4026200"/>
            <a:ext cx="3137616" cy="52609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223524" y="3104803"/>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656593" y="4513777"/>
            <a:ext cx="2866673"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613433"/>
            <a:ext cx="0" cy="900344"/>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p:cNvCxnSpPr>
          <p:nvPr/>
        </p:nvCxnSpPr>
        <p:spPr>
          <a:xfrm>
            <a:off x="6868589" y="3607456"/>
            <a:ext cx="0" cy="906321"/>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a:off x="1196092" y="1899836"/>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405302" y="4973532"/>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8846686" y="4614462"/>
            <a:ext cx="0" cy="452717"/>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578878" y="2240717"/>
            <a:ext cx="3052495" cy="331733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495422" y="3960610"/>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165738" y="3960610"/>
            <a:ext cx="1290130"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 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529954" y="4956360"/>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cxnSp>
        <p:nvCxnSpPr>
          <p:cNvPr id="160" name="Straight Arrow Connector 159">
            <a:extLst>
              <a:ext uri="{FF2B5EF4-FFF2-40B4-BE49-F238E27FC236}">
                <a16:creationId xmlns:a16="http://schemas.microsoft.com/office/drawing/2014/main" id="{C4CE6EBE-8436-4699-BABE-487D77FD1CF1}"/>
              </a:ext>
            </a:extLst>
          </p:cNvPr>
          <p:cNvCxnSpPr>
            <a:cxnSpLocks/>
          </p:cNvCxnSpPr>
          <p:nvPr/>
        </p:nvCxnSpPr>
        <p:spPr>
          <a:xfrm>
            <a:off x="9529953" y="4620900"/>
            <a:ext cx="255599" cy="484534"/>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7BA53F4-1853-4191-B3D1-8CA63959631D}"/>
              </a:ext>
            </a:extLst>
          </p:cNvPr>
          <p:cNvCxnSpPr>
            <a:cxnSpLocks/>
          </p:cNvCxnSpPr>
          <p:nvPr/>
        </p:nvCxnSpPr>
        <p:spPr>
          <a:xfrm flipH="1">
            <a:off x="10135720" y="4642904"/>
            <a:ext cx="234064" cy="45591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94E70743-CD4F-4841-9DB3-CB9D4080DCF9}"/>
              </a:ext>
            </a:extLst>
          </p:cNvPr>
          <p:cNvSpPr/>
          <p:nvPr/>
        </p:nvSpPr>
        <p:spPr>
          <a:xfrm>
            <a:off x="9533568" y="30024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162">
            <a:extLst>
              <a:ext uri="{FF2B5EF4-FFF2-40B4-BE49-F238E27FC236}">
                <a16:creationId xmlns:a16="http://schemas.microsoft.com/office/drawing/2014/main" id="{590F2853-16A0-457A-8766-4D48F87F864A}"/>
              </a:ext>
            </a:extLst>
          </p:cNvPr>
          <p:cNvSpPr/>
          <p:nvPr/>
        </p:nvSpPr>
        <p:spPr>
          <a:xfrm>
            <a:off x="9685968" y="31548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C5944B2B-C49D-44CC-B0B4-55B2DC57E37F}"/>
              </a:ext>
            </a:extLst>
          </p:cNvPr>
          <p:cNvSpPr/>
          <p:nvPr/>
        </p:nvSpPr>
        <p:spPr>
          <a:xfrm>
            <a:off x="9838368" y="33072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F31CCCF9-2438-4E77-83CD-B23F76851258}"/>
              </a:ext>
            </a:extLst>
          </p:cNvPr>
          <p:cNvSpPr/>
          <p:nvPr/>
        </p:nvSpPr>
        <p:spPr>
          <a:xfrm>
            <a:off x="9990768" y="3459640"/>
            <a:ext cx="240837" cy="173512"/>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6" name="TextBox 165">
            <a:extLst>
              <a:ext uri="{FF2B5EF4-FFF2-40B4-BE49-F238E27FC236}">
                <a16:creationId xmlns:a16="http://schemas.microsoft.com/office/drawing/2014/main" id="{B7CB1191-738C-41B1-B4CE-0FC46DDB5554}"/>
              </a:ext>
            </a:extLst>
          </p:cNvPr>
          <p:cNvSpPr txBox="1"/>
          <p:nvPr/>
        </p:nvSpPr>
        <p:spPr>
          <a:xfrm>
            <a:off x="10274989" y="2915774"/>
            <a:ext cx="860613" cy="46166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tIns="182880" rtlCol="0" anchor="t"/>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sp>
        <p:nvSpPr>
          <p:cNvPr id="124" name="Title 1">
            <a:extLst>
              <a:ext uri="{FF2B5EF4-FFF2-40B4-BE49-F238E27FC236}">
                <a16:creationId xmlns:a16="http://schemas.microsoft.com/office/drawing/2014/main" id="{ECCADFFD-3FBA-4F99-A297-2880556E13C1}"/>
              </a:ext>
            </a:extLst>
          </p:cNvPr>
          <p:cNvSpPr txBox="1">
            <a:spLocks/>
          </p:cNvSpPr>
          <p:nvPr/>
        </p:nvSpPr>
        <p:spPr>
          <a:xfrm>
            <a:off x="322248" y="302768"/>
            <a:ext cx="706986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itchFamily="34" charset="0"/>
              </a:rPr>
              <a:t>SQL 2019 - Big Data Analytics</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125" name="TextBox 124">
            <a:extLst>
              <a:ext uri="{FF2B5EF4-FFF2-40B4-BE49-F238E27FC236}">
                <a16:creationId xmlns:a16="http://schemas.microsoft.com/office/drawing/2014/main" id="{CE07DDCF-A1BC-49E1-B633-67DDA57E3BBE}"/>
              </a:ext>
            </a:extLst>
          </p:cNvPr>
          <p:cNvSpPr txBox="1"/>
          <p:nvPr/>
        </p:nvSpPr>
        <p:spPr>
          <a:xfrm>
            <a:off x="371061" y="897308"/>
            <a:ext cx="7414156"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deployed on Azure Stack</a:t>
            </a:r>
          </a:p>
        </p:txBody>
      </p:sp>
    </p:spTree>
    <p:extLst>
      <p:ext uri="{BB962C8B-B14F-4D97-AF65-F5344CB8AC3E}">
        <p14:creationId xmlns:p14="http://schemas.microsoft.com/office/powerpoint/2010/main" val="346533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Data Operations</a:t>
            </a:r>
          </a:p>
        </p:txBody>
      </p:sp>
    </p:spTree>
    <p:extLst>
      <p:ext uri="{BB962C8B-B14F-4D97-AF65-F5344CB8AC3E}">
        <p14:creationId xmlns:p14="http://schemas.microsoft.com/office/powerpoint/2010/main" val="334094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086A21-2D89-4570-9BD7-746957E0F1DB}"/>
              </a:ext>
            </a:extLst>
          </p:cNvPr>
          <p:cNvSpPr/>
          <p:nvPr/>
        </p:nvSpPr>
        <p:spPr bwMode="auto">
          <a:xfrm>
            <a:off x="2653439" y="2959132"/>
            <a:ext cx="2202935"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base"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 Disk</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Secure, ruggedized USB drives which can be ordered in packs of 5 </a:t>
            </a:r>
          </a:p>
          <a:p>
            <a:pPr marL="168072" indent="-168072" defTabSz="914314">
              <a:buFont typeface="Arial" panose="020B0604020202020204" pitchFamily="34" charset="0"/>
              <a:buChar char="•"/>
              <a:defRPr/>
            </a:pPr>
            <a:endParaRPr lang="en-US" sz="1300">
              <a:gradFill>
                <a:gsLst>
                  <a:gs pos="1250">
                    <a:srgbClr val="1A1A1A"/>
                  </a:gs>
                  <a:gs pos="100000">
                    <a:srgbClr val="1A1A1A"/>
                  </a:gs>
                </a:gsLst>
                <a:lin ang="5400000" scaled="0"/>
              </a:gradFill>
              <a:cs typeface="Calibri" panose="020F0502020204030204" pitchFamily="34" charset="0"/>
            </a:endParaRP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Capacity: 8 TB disks up to 40 TB per order</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C94262FE-DEFF-40E4-9C41-9158F259181B}"/>
              </a:ext>
            </a:extLst>
          </p:cNvPr>
          <p:cNvSpPr/>
          <p:nvPr/>
        </p:nvSpPr>
        <p:spPr bwMode="auto">
          <a:xfrm>
            <a:off x="293688"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Secure, ruggedized data transport appliance.</a:t>
            </a:r>
          </a:p>
          <a:p>
            <a:pPr marL="168072" lvl="0" indent="-168072" defTabSz="914314">
              <a:buFont typeface="Arial" panose="020B0604020202020204" pitchFamily="34" charset="0"/>
              <a:buChar char="•"/>
              <a:defRPr/>
            </a:pPr>
            <a:endParaRPr lang="en-US" sz="1300">
              <a:gradFill>
                <a:gsLst>
                  <a:gs pos="1250">
                    <a:srgbClr val="1A1A1A"/>
                  </a:gs>
                  <a:gs pos="100000">
                    <a:srgbClr val="1A1A1A"/>
                  </a:gs>
                </a:gsLst>
                <a:lin ang="5400000" scaled="0"/>
              </a:gradFill>
              <a:cs typeface="Calibri" panose="020F0502020204030204" pitchFamily="34" charset="0"/>
            </a:endParaRP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Capacity: 100 TB; </a:t>
            </a:r>
          </a:p>
          <a:p>
            <a:pPr marL="168072" lvl="0"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Size:  ~50 </a:t>
            </a:r>
            <a:r>
              <a:rPr lang="en-US" sz="1300" err="1">
                <a:gradFill>
                  <a:gsLst>
                    <a:gs pos="1250">
                      <a:srgbClr val="1A1A1A"/>
                    </a:gs>
                    <a:gs pos="100000">
                      <a:srgbClr val="1A1A1A"/>
                    </a:gs>
                  </a:gsLst>
                  <a:lin ang="5400000" scaled="0"/>
                </a:gradFill>
                <a:cs typeface="Calibri" panose="020F0502020204030204" pitchFamily="34" charset="0"/>
              </a:rPr>
              <a:t>lbs</a:t>
            </a:r>
            <a:endParaRPr lang="en-US" sz="1300">
              <a:gradFill>
                <a:gsLst>
                  <a:gs pos="1250">
                    <a:srgbClr val="1A1A1A"/>
                  </a:gs>
                  <a:gs pos="100000">
                    <a:srgbClr val="1A1A1A"/>
                  </a:gs>
                </a:gsLst>
                <a:lin ang="5400000" scaled="0"/>
              </a:gradFill>
              <a:cs typeface="Calibri" panose="020F0502020204030204" pitchFamily="34" charset="0"/>
            </a:endParaRPr>
          </a:p>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B9B308D3-E7C9-4520-93F2-A24EE9CFA9A1}"/>
              </a:ext>
            </a:extLst>
          </p:cNvPr>
          <p:cNvSpPr/>
          <p:nvPr/>
        </p:nvSpPr>
        <p:spPr bwMode="auto">
          <a:xfrm>
            <a:off x="4988314"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a:ea typeface="+mn-ea"/>
                <a:cs typeface="+mn-cs"/>
              </a:rPr>
              <a:t>Data Box Heavy</a:t>
            </a:r>
          </a:p>
          <a:p>
            <a:pPr marL="168072" indent="-168072" defTabSz="914314">
              <a:buFont typeface="Arial" panose="020B0604020202020204" pitchFamily="34" charset="0"/>
              <a:buChar char="•"/>
              <a:defRPr/>
            </a:pPr>
            <a:r>
              <a:rPr lang="en-US" sz="1300">
                <a:gradFill>
                  <a:gsLst>
                    <a:gs pos="1250">
                      <a:srgbClr val="1A1A1A"/>
                    </a:gs>
                    <a:gs pos="100000">
                      <a:srgbClr val="1A1A1A"/>
                    </a:gs>
                  </a:gsLst>
                  <a:lin ang="5400000" scaled="0"/>
                </a:gradFill>
                <a:cs typeface="Calibri" panose="020F0502020204030204" pitchFamily="34" charset="0"/>
              </a:rPr>
              <a:t>Large-scale, secure, ruggedized appliance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Capacity: 1 PB</a:t>
            </a: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 </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Weight 500+ </a:t>
            </a:r>
            <a:r>
              <a:rPr kumimoji="0" lang="en-US" sz="13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lbs</a:t>
            </a: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Targeted to very large data sets</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45C55AEA-009B-4506-9764-FBFF10E621BC}"/>
              </a:ext>
            </a:extLst>
          </p:cNvPr>
          <p:cNvSpPr/>
          <p:nvPr/>
        </p:nvSpPr>
        <p:spPr bwMode="auto">
          <a:xfrm>
            <a:off x="7335627"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a:ea typeface="+mn-ea"/>
                <a:cs typeface="+mn-cs"/>
              </a:rPr>
              <a:t>Data Box Gateway</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Virtual network transfer appliance</a:t>
            </a:r>
            <a:endParaRPr lang="en-US" sz="1300">
              <a:gradFill>
                <a:gsLst>
                  <a:gs pos="1250">
                    <a:srgbClr val="1A1A1A"/>
                  </a:gs>
                  <a:gs pos="100000">
                    <a:srgbClr val="1A1A1A"/>
                  </a:gs>
                </a:gsLst>
                <a:lin ang="5400000" scaled="0"/>
              </a:gradFill>
              <a:latin typeface="Segoe UI"/>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a:gradFill>
                  <a:gsLst>
                    <a:gs pos="1250">
                      <a:srgbClr val="1A1A1A"/>
                    </a:gs>
                    <a:gs pos="100000">
                      <a:srgbClr val="1A1A1A"/>
                    </a:gs>
                  </a:gsLst>
                  <a:lin ang="5400000" scaled="0"/>
                </a:gradFill>
                <a:latin typeface="Segoe UI"/>
                <a:cs typeface="Calibri" panose="020F0502020204030204" pitchFamily="34" charset="0"/>
              </a:rPr>
              <a:t>Runs as a VM on </a:t>
            </a:r>
            <a:r>
              <a:rPr kumimoji="0" lang="en-US" sz="13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choice of hardware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FBEFD131-EC58-4864-8B82-B1BD99807472}"/>
              </a:ext>
            </a:extLst>
          </p:cNvPr>
          <p:cNvSpPr/>
          <p:nvPr/>
        </p:nvSpPr>
        <p:spPr bwMode="auto">
          <a:xfrm>
            <a:off x="9682939" y="2959133"/>
            <a:ext cx="2215374" cy="3605180"/>
          </a:xfrm>
          <a:prstGeom prst="rect">
            <a:avLst/>
          </a:prstGeom>
          <a:solidFill>
            <a:schemeClr val="bg1">
              <a:lumMod val="95000"/>
            </a:schemeClr>
          </a:solidFill>
          <a:ln w="9525" cap="flat">
            <a:noFill/>
            <a:prstDash val="solid"/>
            <a:miter/>
          </a:ln>
          <a:effectLst>
            <a:outerShdw blurRad="317500" dir="27000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18872" tIns="155448" rIns="91440" bIns="46637" numCol="1" rtlCol="0" anchor="t" anchorCtr="0" compatLnSpc="1">
            <a:prstTxWarp prst="textNoShape">
              <a:avLst/>
            </a:prstTxWarp>
          </a:bodyPr>
          <a:lstStyle/>
          <a:p>
            <a:pPr marL="0" marR="0" lvl="0" indent="0" algn="l" defTabSz="610041"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a:ea typeface="+mn-ea"/>
                <a:cs typeface="+mn-cs"/>
              </a:rPr>
              <a:t>Stack Edge</a:t>
            </a:r>
          </a:p>
          <a:p>
            <a:pPr marL="0" marR="0" lvl="0" indent="0" algn="l" defTabSz="610041" rtl="0" eaLnBrk="1" fontAlgn="auto" latinLnBrk="0" hangingPunct="1">
              <a:lnSpc>
                <a:spcPct val="90000"/>
              </a:lnSpc>
              <a:spcBef>
                <a:spcPct val="0"/>
              </a:spcBef>
              <a:spcAft>
                <a:spcPct val="35000"/>
              </a:spcAft>
              <a:buClrTx/>
              <a:buSzTx/>
              <a:buFontTx/>
              <a:buNone/>
              <a:tabLst/>
              <a:defRPr/>
            </a:pPr>
            <a:r>
              <a:rPr lang="en-US" dirty="0">
                <a:gradFill>
                  <a:gsLst>
                    <a:gs pos="1250">
                      <a:srgbClr val="002050"/>
                    </a:gs>
                    <a:gs pos="100000">
                      <a:srgbClr val="002050"/>
                    </a:gs>
                  </a:gsLst>
                  <a:lin ang="5400000" scaled="0"/>
                </a:gradFill>
                <a:latin typeface="Segoe UI Semibold"/>
              </a:rPr>
              <a:t>(Data Box Edge)</a:t>
            </a:r>
            <a:endParaRPr kumimoji="0" lang="en-US" sz="1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a:ea typeface="+mn-ea"/>
              <a:cs typeface="+mn-cs"/>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Rack-able data transfer appliance with compute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AI-enabled compute to analyze, transform, and pre-process data before the transfer</a:t>
            </a:r>
          </a:p>
          <a:p>
            <a:pPr marL="168072" indent="-168072" defTabSz="914314">
              <a:buFont typeface="Arial" panose="020B0604020202020204" pitchFamily="34" charset="0"/>
              <a:buChar char="•"/>
              <a:defRPr/>
            </a:pPr>
            <a:r>
              <a:rPr lang="en-US" sz="1300" dirty="0">
                <a:gradFill>
                  <a:gsLst>
                    <a:gs pos="1250">
                      <a:srgbClr val="1A1A1A"/>
                    </a:gs>
                    <a:gs pos="100000">
                      <a:srgbClr val="1A1A1A"/>
                    </a:gs>
                  </a:gsLst>
                  <a:lin ang="5400000" scaled="0"/>
                </a:gradFill>
                <a:cs typeface="Calibri" panose="020F0502020204030204" pitchFamily="34" charset="0"/>
              </a:rPr>
              <a:t>Local Cache:  ~12 TB</a:t>
            </a:r>
            <a:endPar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Includes Data Box Gateway and Azure </a:t>
            </a:r>
            <a:b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br>
            <a:r>
              <a:rPr kumimoji="0" lang="en-US" sz="13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rPr>
              <a:t>IoT Edge</a:t>
            </a:r>
          </a:p>
          <a:p>
            <a:pPr marL="168072" marR="0" lvl="0" indent="-168072"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Calibri" panose="020F0502020204030204" pitchFamily="34" charset="0"/>
            </a:endParaRPr>
          </a:p>
        </p:txBody>
      </p:sp>
      <p:sp>
        <p:nvSpPr>
          <p:cNvPr id="3" name="Rectangle 2">
            <a:extLst>
              <a:ext uri="{FF2B5EF4-FFF2-40B4-BE49-F238E27FC236}">
                <a16:creationId xmlns:a16="http://schemas.microsoft.com/office/drawing/2014/main" id="{53A6A0EE-0FE0-4A51-BBF7-714055994E52}"/>
              </a:ext>
            </a:extLst>
          </p:cNvPr>
          <p:cNvSpPr/>
          <p:nvPr/>
        </p:nvSpPr>
        <p:spPr bwMode="auto">
          <a:xfrm>
            <a:off x="0" y="1436279"/>
            <a:ext cx="7203688" cy="3230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Transfer via shipping</a:t>
            </a:r>
          </a:p>
        </p:txBody>
      </p:sp>
      <p:sp>
        <p:nvSpPr>
          <p:cNvPr id="14" name="Rectangle 13">
            <a:extLst>
              <a:ext uri="{FF2B5EF4-FFF2-40B4-BE49-F238E27FC236}">
                <a16:creationId xmlns:a16="http://schemas.microsoft.com/office/drawing/2014/main" id="{1FACB87C-BDA4-4AA1-8C1F-C7394303F531}"/>
              </a:ext>
            </a:extLst>
          </p:cNvPr>
          <p:cNvSpPr/>
          <p:nvPr/>
        </p:nvSpPr>
        <p:spPr bwMode="auto">
          <a:xfrm>
            <a:off x="7335627" y="1436279"/>
            <a:ext cx="4856373" cy="32304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Transfer via network</a:t>
            </a:r>
          </a:p>
        </p:txBody>
      </p:sp>
      <p:sp>
        <p:nvSpPr>
          <p:cNvPr id="26" name="Rectangle 25">
            <a:extLst>
              <a:ext uri="{FF2B5EF4-FFF2-40B4-BE49-F238E27FC236}">
                <a16:creationId xmlns:a16="http://schemas.microsoft.com/office/drawing/2014/main" id="{1AE0E1E0-7EBA-4C48-8700-D369DC47E5B8}"/>
              </a:ext>
            </a:extLst>
          </p:cNvPr>
          <p:cNvSpPr/>
          <p:nvPr/>
        </p:nvSpPr>
        <p:spPr bwMode="auto">
          <a:xfrm>
            <a:off x="293688" y="1889062"/>
            <a:ext cx="2215374"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8E55FF28-8A51-4AEE-AC42-44726B16245F}"/>
              </a:ext>
            </a:extLst>
          </p:cNvPr>
          <p:cNvSpPr/>
          <p:nvPr/>
        </p:nvSpPr>
        <p:spPr bwMode="auto">
          <a:xfrm>
            <a:off x="2653441"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24E0B48-9F0B-4CFA-A23C-9E824730D2E3}"/>
              </a:ext>
            </a:extLst>
          </p:cNvPr>
          <p:cNvSpPr/>
          <p:nvPr/>
        </p:nvSpPr>
        <p:spPr bwMode="auto">
          <a:xfrm>
            <a:off x="4988314" y="1889062"/>
            <a:ext cx="2215374"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98210AC2-2B9A-4BA7-89A4-3674C894C455}"/>
              </a:ext>
            </a:extLst>
          </p:cNvPr>
          <p:cNvSpPr/>
          <p:nvPr/>
        </p:nvSpPr>
        <p:spPr bwMode="auto">
          <a:xfrm>
            <a:off x="7335627"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Rectangle 29">
            <a:extLst>
              <a:ext uri="{FF2B5EF4-FFF2-40B4-BE49-F238E27FC236}">
                <a16:creationId xmlns:a16="http://schemas.microsoft.com/office/drawing/2014/main" id="{3FDD9566-C397-4A9A-AC0E-746CB29C86C6}"/>
              </a:ext>
            </a:extLst>
          </p:cNvPr>
          <p:cNvSpPr/>
          <p:nvPr/>
        </p:nvSpPr>
        <p:spPr bwMode="auto">
          <a:xfrm>
            <a:off x="9682939" y="1889062"/>
            <a:ext cx="2202933" cy="1070070"/>
          </a:xfrm>
          <a:prstGeom prst="rect">
            <a:avLst/>
          </a:prstGeom>
          <a:solidFill>
            <a:schemeClr val="bg1"/>
          </a:solidFill>
          <a:ln w="9525" cap="flat">
            <a:noFill/>
            <a:prstDash val="solid"/>
            <a:miter/>
          </a:ln>
          <a:effectLst>
            <a:outerShdw blurRad="3175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1" name="Picture 20" descr="A close up of a box&#10;&#10;Description generated with high confidence">
            <a:extLst>
              <a:ext uri="{FF2B5EF4-FFF2-40B4-BE49-F238E27FC236}">
                <a16:creationId xmlns:a16="http://schemas.microsoft.com/office/drawing/2014/main" id="{AB61C324-EF19-427D-A5BB-2ED5C8669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273" y="2022216"/>
            <a:ext cx="809440" cy="816636"/>
          </a:xfrm>
          <a:prstGeom prst="rect">
            <a:avLst/>
          </a:prstGeom>
        </p:spPr>
      </p:pic>
      <p:pic>
        <p:nvPicPr>
          <p:cNvPr id="22" name="Picture 21">
            <a:extLst>
              <a:ext uri="{FF2B5EF4-FFF2-40B4-BE49-F238E27FC236}">
                <a16:creationId xmlns:a16="http://schemas.microsoft.com/office/drawing/2014/main" id="{46B479D1-2643-4AC2-89DF-7F6AB214C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2530" y="1940401"/>
            <a:ext cx="1218151" cy="951210"/>
          </a:xfrm>
          <a:prstGeom prst="rect">
            <a:avLst/>
          </a:prstGeom>
        </p:spPr>
      </p:pic>
      <p:pic>
        <p:nvPicPr>
          <p:cNvPr id="23" name="Picture 2" descr="MSFT-Front-Door closed.png">
            <a:extLst>
              <a:ext uri="{FF2B5EF4-FFF2-40B4-BE49-F238E27FC236}">
                <a16:creationId xmlns:a16="http://schemas.microsoft.com/office/drawing/2014/main" id="{E242E13C-A447-4A26-9266-2F19AC9F76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470" y="1952020"/>
            <a:ext cx="1713399" cy="9641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444E5655-4A75-4D71-A9DC-00F677AFAA26}"/>
              </a:ext>
            </a:extLst>
          </p:cNvPr>
          <p:cNvPicPr>
            <a:picLocks noChangeAspect="1"/>
          </p:cNvPicPr>
          <p:nvPr/>
        </p:nvPicPr>
        <p:blipFill>
          <a:blip r:embed="rId6"/>
          <a:stretch>
            <a:fillRect/>
          </a:stretch>
        </p:blipFill>
        <p:spPr>
          <a:xfrm>
            <a:off x="7866382" y="2065574"/>
            <a:ext cx="1115050" cy="717046"/>
          </a:xfrm>
          <a:prstGeom prst="rect">
            <a:avLst/>
          </a:prstGeom>
        </p:spPr>
      </p:pic>
      <p:cxnSp>
        <p:nvCxnSpPr>
          <p:cNvPr id="37" name="Straight Connector 36">
            <a:extLst>
              <a:ext uri="{FF2B5EF4-FFF2-40B4-BE49-F238E27FC236}">
                <a16:creationId xmlns:a16="http://schemas.microsoft.com/office/drawing/2014/main" id="{5F56B6AB-9A05-40BA-A016-4E9F62D5092A}"/>
              </a:ext>
            </a:extLst>
          </p:cNvPr>
          <p:cNvCxnSpPr>
            <a:cxnSpLocks/>
          </p:cNvCxnSpPr>
          <p:nvPr/>
        </p:nvCxnSpPr>
        <p:spPr>
          <a:xfrm>
            <a:off x="7348535" y="5999233"/>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E239B0-D777-45F8-9DB4-D268C31B0322}"/>
              </a:ext>
            </a:extLst>
          </p:cNvPr>
          <p:cNvCxnSpPr>
            <a:cxnSpLocks/>
          </p:cNvCxnSpPr>
          <p:nvPr/>
        </p:nvCxnSpPr>
        <p:spPr>
          <a:xfrm>
            <a:off x="9682939" y="598815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DC16BE-3D24-4B6F-865D-9DB4B70410C5}"/>
              </a:ext>
            </a:extLst>
          </p:cNvPr>
          <p:cNvCxnSpPr>
            <a:cxnSpLocks/>
          </p:cNvCxnSpPr>
          <p:nvPr/>
        </p:nvCxnSpPr>
        <p:spPr>
          <a:xfrm>
            <a:off x="312937" y="600708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E8D17C2-4488-405B-A91F-3401764C9B68}"/>
              </a:ext>
            </a:extLst>
          </p:cNvPr>
          <p:cNvCxnSpPr>
            <a:cxnSpLocks/>
          </p:cNvCxnSpPr>
          <p:nvPr/>
        </p:nvCxnSpPr>
        <p:spPr>
          <a:xfrm>
            <a:off x="2638900" y="6007080"/>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CE19BA1-F9DE-4B31-BB35-C10F7AB5A953}"/>
              </a:ext>
            </a:extLst>
          </p:cNvPr>
          <p:cNvCxnSpPr>
            <a:cxnSpLocks/>
          </p:cNvCxnSpPr>
          <p:nvPr/>
        </p:nvCxnSpPr>
        <p:spPr>
          <a:xfrm>
            <a:off x="4988313" y="5999233"/>
            <a:ext cx="2202466" cy="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2" descr="8dd57d45-22c4-4d8e-9753-455a43a987fc">
            <a:extLst>
              <a:ext uri="{FF2B5EF4-FFF2-40B4-BE49-F238E27FC236}">
                <a16:creationId xmlns:a16="http://schemas.microsoft.com/office/drawing/2014/main" id="{58243268-F07A-4627-B564-FFB22FCE310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13808" y1="11166" x2="13808" y2="11166"/>
                      </a14:backgroundRemoval>
                    </a14:imgEffect>
                  </a14:imgLayer>
                </a14:imgProps>
              </a:ext>
              <a:ext uri="{28A0092B-C50C-407E-A947-70E740481C1C}">
                <a14:useLocalDpi xmlns:a14="http://schemas.microsoft.com/office/drawing/2010/main" val="0"/>
              </a:ext>
            </a:extLst>
          </a:blip>
          <a:srcRect/>
          <a:stretch>
            <a:fillRect/>
          </a:stretch>
        </p:blipFill>
        <p:spPr bwMode="auto">
          <a:xfrm>
            <a:off x="9402108" y="1642832"/>
            <a:ext cx="2751188" cy="154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B2B2EB7B-B9DE-4D18-8F60-0CBECA13DD6A}"/>
              </a:ext>
            </a:extLst>
          </p:cNvPr>
          <p:cNvSpPr/>
          <p:nvPr/>
        </p:nvSpPr>
        <p:spPr>
          <a:xfrm>
            <a:off x="534068" y="532363"/>
            <a:ext cx="8384797" cy="590931"/>
          </a:xfrm>
          <a:prstGeom prst="rect">
            <a:avLst/>
          </a:prstGeom>
        </p:spPr>
        <p:txBody>
          <a:bodyPr wrap="square" lIns="0">
            <a:spAutoFit/>
          </a:bodyPr>
          <a:lstStyle/>
          <a:p>
            <a:pPr>
              <a:lnSpc>
                <a:spcPct val="90000"/>
              </a:lnSpc>
            </a:pPr>
            <a:r>
              <a:rPr lang="en-US" sz="3600" b="1" spc="-50" dirty="0">
                <a:ln w="3175">
                  <a:noFill/>
                </a:ln>
                <a:gradFill>
                  <a:gsLst>
                    <a:gs pos="1250">
                      <a:srgbClr val="1A1A1A"/>
                    </a:gs>
                    <a:gs pos="100000">
                      <a:srgbClr val="1A1A1A"/>
                    </a:gs>
                  </a:gsLst>
                  <a:lin ang="5400000" scaled="0"/>
                </a:gradFill>
                <a:latin typeface="Segoe UI Semibold"/>
                <a:cs typeface="Segoe UI" pitchFamily="34" charset="0"/>
              </a:rPr>
              <a:t>Azure Data Box Family</a:t>
            </a:r>
            <a:endParaRPr lang="en-US" sz="3600" b="1" spc="-50" dirty="0">
              <a:ln w="3175">
                <a:noFill/>
              </a:ln>
              <a:solidFill>
                <a:schemeClr val="accent1"/>
              </a:solidFill>
              <a:latin typeface="Segoe UI Semibold"/>
              <a:cs typeface="Segoe UI" pitchFamily="34" charset="0"/>
            </a:endParaRPr>
          </a:p>
        </p:txBody>
      </p:sp>
    </p:spTree>
    <p:extLst>
      <p:ext uri="{BB962C8B-B14F-4D97-AF65-F5344CB8AC3E}">
        <p14:creationId xmlns:p14="http://schemas.microsoft.com/office/powerpoint/2010/main" val="254168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Rundown</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136956544"/>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Big Data &amp; Visualization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2804442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F994-85F1-49F0-99F8-1961FECF5622}"/>
              </a:ext>
            </a:extLst>
          </p:cNvPr>
          <p:cNvSpPr>
            <a:spLocks noGrp="1"/>
          </p:cNvSpPr>
          <p:nvPr>
            <p:ph type="title"/>
          </p:nvPr>
        </p:nvSpPr>
        <p:spPr/>
        <p:txBody>
          <a:bodyPr/>
          <a:lstStyle/>
          <a:p>
            <a:r>
              <a:rPr lang="en-US" dirty="0"/>
              <a:t>Data Operations</a:t>
            </a:r>
          </a:p>
        </p:txBody>
      </p:sp>
      <p:pic>
        <p:nvPicPr>
          <p:cNvPr id="1026" name="Picture 2" descr="Data Box - Get your data to the cloud using Azure Stack Edge">
            <a:extLst>
              <a:ext uri="{FF2B5EF4-FFF2-40B4-BE49-F238E27FC236}">
                <a16:creationId xmlns:a16="http://schemas.microsoft.com/office/drawing/2014/main" id="{3BBD3EEC-CD16-43CE-A34D-FBAD522A4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165" y="521884"/>
            <a:ext cx="9821277" cy="5974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617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D8208583-13C0-4852-867C-C9B4053C12CB}"/>
              </a:ext>
            </a:extLst>
          </p:cNvPr>
          <p:cNvSpPr/>
          <p:nvPr/>
        </p:nvSpPr>
        <p:spPr bwMode="auto">
          <a:xfrm>
            <a:off x="5408727" y="1428749"/>
            <a:ext cx="6783273" cy="5202673"/>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Arrow: Pentagon 1">
            <a:extLst>
              <a:ext uri="{FF2B5EF4-FFF2-40B4-BE49-F238E27FC236}">
                <a16:creationId xmlns:a16="http://schemas.microsoft.com/office/drawing/2014/main" id="{BC7E6177-ECC7-4CF1-BBCF-592C22D82607}"/>
              </a:ext>
            </a:extLst>
          </p:cNvPr>
          <p:cNvSpPr/>
          <p:nvPr/>
        </p:nvSpPr>
        <p:spPr bwMode="auto">
          <a:xfrm>
            <a:off x="0" y="1428749"/>
            <a:ext cx="6096000" cy="5202673"/>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6F8F31D-9C73-4503-998D-C9F1193731EC}"/>
              </a:ext>
            </a:extLst>
          </p:cNvPr>
          <p:cNvSpPr/>
          <p:nvPr/>
        </p:nvSpPr>
        <p:spPr>
          <a:xfrm>
            <a:off x="7471021" y="5231483"/>
            <a:ext cx="4286541" cy="907941"/>
          </a:xfrm>
          <a:prstGeom prst="rect">
            <a:avLst/>
          </a:prstGeom>
        </p:spPr>
        <p:txBody>
          <a:bodyPr wrap="square" anchor="ctr" anchorCtr="0">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lang="en-US" sz="1600">
                <a:gradFill>
                  <a:gsLst>
                    <a:gs pos="23466">
                      <a:srgbClr val="0078D4"/>
                    </a:gs>
                    <a:gs pos="56000">
                      <a:srgbClr val="0078D4"/>
                    </a:gs>
                  </a:gsLst>
                  <a:lin ang="5400000" scaled="0"/>
                </a:gradFill>
                <a:latin typeface="Segoe UI Semibold"/>
              </a:rPr>
              <a:t>Microsoft Appliance</a:t>
            </a:r>
            <a:endParaRPr kumimoji="0" lang="en-US" sz="1600" b="0" i="0" u="none" strike="noStrike" kern="1200" cap="none" spc="0" normalizeH="0" baseline="0" noProof="0">
              <a:ln>
                <a:noFill/>
              </a:ln>
              <a:gradFill>
                <a:gsLst>
                  <a:gs pos="23466">
                    <a:srgbClr val="0078D4"/>
                  </a:gs>
                  <a:gs pos="56000">
                    <a:srgbClr val="0078D4"/>
                  </a:gs>
                </a:gsLst>
                <a:lin ang="5400000" scaled="0"/>
              </a:gradFill>
              <a:effectLst/>
              <a:uLnTx/>
              <a:uFillTx/>
              <a:latin typeface="Segoe UI Semibold"/>
              <a:ea typeface="+mn-ea"/>
              <a:cs typeface="+mn-cs"/>
            </a:endParaRPr>
          </a:p>
          <a:p>
            <a:pPr marL="0" marR="0" lvl="0" indent="0" algn="l" defTabSz="932563" rtl="0" eaLnBrk="1" fontAlgn="auto" latinLnBrk="0" hangingPunct="1">
              <a:lnSpc>
                <a:spcPct val="100000"/>
              </a:lnSpc>
              <a:spcBef>
                <a:spcPts val="0"/>
              </a:spcBef>
              <a:spcAft>
                <a:spcPts val="600"/>
              </a:spcAft>
              <a:buClrTx/>
              <a:buSzPct val="90000"/>
              <a:buFontTx/>
              <a:buNone/>
              <a:tabLst/>
              <a:defRPr/>
            </a:pPr>
            <a:r>
              <a:rPr lang="en-US" sz="1600">
                <a:gradFill>
                  <a:gsLst>
                    <a:gs pos="23466">
                      <a:srgbClr val="1A1A1A"/>
                    </a:gs>
                    <a:gs pos="56000">
                      <a:srgbClr val="1A1A1A"/>
                    </a:gs>
                  </a:gsLst>
                  <a:lin ang="5400000" scaled="0"/>
                </a:gradFill>
                <a:latin typeface="Segoe UI"/>
              </a:rPr>
              <a:t>Acquire and manage directly from the Azure portal as part of a monthly meter</a:t>
            </a:r>
            <a:endParaRPr kumimoji="0" lang="en-US" sz="16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a:ea typeface="+mn-ea"/>
              <a:cs typeface="+mn-cs"/>
            </a:endParaRPr>
          </a:p>
        </p:txBody>
      </p:sp>
      <p:sp>
        <p:nvSpPr>
          <p:cNvPr id="16" name="Text Placeholder 5">
            <a:extLst>
              <a:ext uri="{FF2B5EF4-FFF2-40B4-BE49-F238E27FC236}">
                <a16:creationId xmlns:a16="http://schemas.microsoft.com/office/drawing/2014/main" id="{B127EA8A-89E0-4D33-B3C9-58D9906C0C4D}"/>
              </a:ext>
            </a:extLst>
          </p:cNvPr>
          <p:cNvSpPr txBox="1">
            <a:spLocks/>
          </p:cNvSpPr>
          <p:nvPr/>
        </p:nvSpPr>
        <p:spPr>
          <a:xfrm>
            <a:off x="7534832" y="1907068"/>
            <a:ext cx="4222729"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rPr>
              <a:t>Transfer data over network to Azure</a:t>
            </a:r>
          </a:p>
          <a:p>
            <a:pPr marL="0" lvl="0" indent="0" defTabSz="932563">
              <a:spcBef>
                <a:spcPts val="0"/>
              </a:spcBef>
              <a:spcAft>
                <a:spcPts val="600"/>
              </a:spcAft>
              <a:buNone/>
              <a:defRPr/>
            </a:pPr>
            <a:r>
              <a:rPr lang="en-US" sz="1600" dirty="0">
                <a:gradFill>
                  <a:gsLst>
                    <a:gs pos="23466">
                      <a:srgbClr val="1A1A1A"/>
                    </a:gs>
                    <a:gs pos="56000">
                      <a:srgbClr val="1A1A1A"/>
                    </a:gs>
                  </a:gsLst>
                  <a:lin ang="5400000" scaled="0"/>
                </a:gradFill>
                <a:latin typeface="Segoe UI"/>
              </a:rPr>
              <a:t>Transfer data to Azure to enable further compute and analytics or for archival purposes</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sp>
        <p:nvSpPr>
          <p:cNvPr id="17" name="Text Placeholder 6">
            <a:extLst>
              <a:ext uri="{FF2B5EF4-FFF2-40B4-BE49-F238E27FC236}">
                <a16:creationId xmlns:a16="http://schemas.microsoft.com/office/drawing/2014/main" id="{666A4BD9-95BA-459B-B2A8-6C94BD03A57F}"/>
              </a:ext>
            </a:extLst>
          </p:cNvPr>
          <p:cNvSpPr txBox="1">
            <a:spLocks/>
          </p:cNvSpPr>
          <p:nvPr/>
        </p:nvSpPr>
        <p:spPr>
          <a:xfrm>
            <a:off x="7531899" y="3026773"/>
            <a:ext cx="4193138" cy="81560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sz="1600" dirty="0">
                <a:gradFill>
                  <a:gsLst>
                    <a:gs pos="23466">
                      <a:srgbClr val="0078D4"/>
                    </a:gs>
                    <a:gs pos="56000">
                      <a:srgbClr val="0078D4"/>
                    </a:gs>
                  </a:gsLst>
                  <a:lin ang="5400000" scaled="0"/>
                </a:gradFill>
                <a:latin typeface="Segoe UI Semibold"/>
              </a:rPr>
              <a:t>Preprocess data</a:t>
            </a:r>
            <a:endPar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Segoe UI Semilight" panose="020B0402040204020203" pitchFamily="34" charset="0"/>
            </a:endParaRPr>
          </a:p>
          <a:p>
            <a:pPr marL="0" lvl="0" indent="0" defTabSz="932563">
              <a:spcBef>
                <a:spcPts val="0"/>
              </a:spcBef>
              <a:spcAft>
                <a:spcPts val="600"/>
              </a:spcAft>
              <a:buNone/>
              <a:defRPr/>
            </a:pPr>
            <a:r>
              <a:rPr lang="en-US" sz="1600" dirty="0">
                <a:gradFill>
                  <a:gsLst>
                    <a:gs pos="23466">
                      <a:srgbClr val="1A1A1A"/>
                    </a:gs>
                    <a:gs pos="56000">
                      <a:srgbClr val="1A1A1A"/>
                    </a:gs>
                  </a:gsLst>
                  <a:lin ang="5400000" scaled="0"/>
                </a:gradFill>
                <a:latin typeface="Segoe UI"/>
              </a:rPr>
              <a:t>Transform data before sending it to Azure to create a more actionable dataset</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Segoe UI Semilight" panose="020B0402040204020203" pitchFamily="34" charset="0"/>
            </a:endParaRPr>
          </a:p>
        </p:txBody>
      </p:sp>
      <p:grpSp>
        <p:nvGrpSpPr>
          <p:cNvPr id="20" name="Group 19">
            <a:extLst>
              <a:ext uri="{FF2B5EF4-FFF2-40B4-BE49-F238E27FC236}">
                <a16:creationId xmlns:a16="http://schemas.microsoft.com/office/drawing/2014/main" id="{A057A13B-377F-47AD-839E-9C74EE2CECBB}"/>
              </a:ext>
            </a:extLst>
          </p:cNvPr>
          <p:cNvGrpSpPr/>
          <p:nvPr/>
        </p:nvGrpSpPr>
        <p:grpSpPr>
          <a:xfrm>
            <a:off x="6651795" y="3142102"/>
            <a:ext cx="653064" cy="653064"/>
            <a:chOff x="6651795" y="3527386"/>
            <a:chExt cx="653064" cy="653064"/>
          </a:xfrm>
        </p:grpSpPr>
        <p:sp>
          <p:nvSpPr>
            <p:cNvPr id="42" name="Oval 41">
              <a:extLst>
                <a:ext uri="{FF2B5EF4-FFF2-40B4-BE49-F238E27FC236}">
                  <a16:creationId xmlns:a16="http://schemas.microsoft.com/office/drawing/2014/main" id="{B75033A4-1132-4F9F-B8FE-16908B49FCD9}"/>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2" name="Graphic 51">
              <a:extLst>
                <a:ext uri="{FF2B5EF4-FFF2-40B4-BE49-F238E27FC236}">
                  <a16:creationId xmlns:a16="http://schemas.microsoft.com/office/drawing/2014/main" id="{DC6DE998-0EDF-454B-B118-A1BDCE2FCCB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7086" y="3728065"/>
              <a:ext cx="316188" cy="291485"/>
            </a:xfrm>
            <a:prstGeom prst="rect">
              <a:avLst/>
            </a:prstGeom>
          </p:spPr>
        </p:pic>
      </p:grpSp>
      <p:grpSp>
        <p:nvGrpSpPr>
          <p:cNvPr id="21" name="Group 20">
            <a:extLst>
              <a:ext uri="{FF2B5EF4-FFF2-40B4-BE49-F238E27FC236}">
                <a16:creationId xmlns:a16="http://schemas.microsoft.com/office/drawing/2014/main" id="{AF07B771-4D4B-434B-A543-B2E18AC9D6F6}"/>
              </a:ext>
            </a:extLst>
          </p:cNvPr>
          <p:cNvGrpSpPr/>
          <p:nvPr/>
        </p:nvGrpSpPr>
        <p:grpSpPr>
          <a:xfrm>
            <a:off x="6658648" y="5364478"/>
            <a:ext cx="653064" cy="653064"/>
            <a:chOff x="6651795" y="4921466"/>
            <a:chExt cx="653064" cy="653064"/>
          </a:xfrm>
        </p:grpSpPr>
        <p:sp>
          <p:nvSpPr>
            <p:cNvPr id="49" name="Oval 48">
              <a:extLst>
                <a:ext uri="{FF2B5EF4-FFF2-40B4-BE49-F238E27FC236}">
                  <a16:creationId xmlns:a16="http://schemas.microsoft.com/office/drawing/2014/main" id="{90EF684F-08D7-467C-91E7-F4EE32A71883}"/>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3" name="Graphic 52">
              <a:extLst>
                <a:ext uri="{FF2B5EF4-FFF2-40B4-BE49-F238E27FC236}">
                  <a16:creationId xmlns:a16="http://schemas.microsoft.com/office/drawing/2014/main" id="{E0F7E892-5A00-4B26-BA00-1E1094994C1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7957" y="5088508"/>
              <a:ext cx="344843" cy="288704"/>
            </a:xfrm>
            <a:prstGeom prst="rect">
              <a:avLst/>
            </a:prstGeom>
          </p:spPr>
        </p:pic>
      </p:grpSp>
      <p:grpSp>
        <p:nvGrpSpPr>
          <p:cNvPr id="15" name="Group 14">
            <a:extLst>
              <a:ext uri="{FF2B5EF4-FFF2-40B4-BE49-F238E27FC236}">
                <a16:creationId xmlns:a16="http://schemas.microsoft.com/office/drawing/2014/main" id="{9725B54F-4D3E-46C6-9898-AC5E45B38F98}"/>
              </a:ext>
            </a:extLst>
          </p:cNvPr>
          <p:cNvGrpSpPr/>
          <p:nvPr/>
        </p:nvGrpSpPr>
        <p:grpSpPr>
          <a:xfrm>
            <a:off x="6651795" y="1936218"/>
            <a:ext cx="653064" cy="653064"/>
            <a:chOff x="6651795" y="2131002"/>
            <a:chExt cx="653064" cy="653064"/>
          </a:xfrm>
        </p:grpSpPr>
        <p:sp>
          <p:nvSpPr>
            <p:cNvPr id="37" name="Oval 36">
              <a:extLst>
                <a:ext uri="{FF2B5EF4-FFF2-40B4-BE49-F238E27FC236}">
                  <a16:creationId xmlns:a16="http://schemas.microsoft.com/office/drawing/2014/main" id="{FA6DF7D2-6B65-4491-B445-8CAEB9FF0F76}"/>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54" name="Graphic 53">
              <a:extLst>
                <a:ext uri="{FF2B5EF4-FFF2-40B4-BE49-F238E27FC236}">
                  <a16:creationId xmlns:a16="http://schemas.microsoft.com/office/drawing/2014/main" id="{0CC8872A-6F13-4EE0-8347-EEE7CF7F27A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11442" y="2312727"/>
              <a:ext cx="333771" cy="289615"/>
            </a:xfrm>
            <a:prstGeom prst="rect">
              <a:avLst/>
            </a:prstGeom>
          </p:spPr>
        </p:pic>
      </p:grpSp>
      <p:sp>
        <p:nvSpPr>
          <p:cNvPr id="6" name="Rectangle 5">
            <a:extLst>
              <a:ext uri="{FF2B5EF4-FFF2-40B4-BE49-F238E27FC236}">
                <a16:creationId xmlns:a16="http://schemas.microsoft.com/office/drawing/2014/main" id="{35A91581-B505-45A5-A225-95E49D9F4CEE}"/>
              </a:ext>
            </a:extLst>
          </p:cNvPr>
          <p:cNvSpPr/>
          <p:nvPr/>
        </p:nvSpPr>
        <p:spPr>
          <a:xfrm rot="10800000" flipV="1">
            <a:off x="843301" y="4503203"/>
            <a:ext cx="4318417" cy="1056058"/>
          </a:xfrm>
          <a:prstGeom prst="rect">
            <a:avLst/>
          </a:prstGeom>
        </p:spPr>
        <p:txBody>
          <a:bodyPr wrap="square">
            <a:spAutoFit/>
          </a:bodyPr>
          <a:lstStyle/>
          <a:p>
            <a:pPr marL="0" marR="0" lvl="0" indent="0" algn="ctr" defTabSz="914367"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An AI-enabled edge </a:t>
            </a:r>
            <a:r>
              <a:rPr kumimoji="0" lang="en-US" sz="20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computing</a:t>
            </a:r>
            <a:r>
              <a:rPr kumimoji="0" lang="en-US" sz="2000" b="1"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rPr>
              <a:t> appliance with network data transfer capabilities</a:t>
            </a:r>
            <a:endParaRPr kumimoji="0" lang="en-US" sz="2000" b="0" i="0" u="none" strike="noStrike" kern="1200" cap="none" spc="0" normalizeH="0" baseline="0" noProof="0">
              <a:ln>
                <a:noFill/>
              </a:ln>
              <a:gradFill>
                <a:gsLst>
                  <a:gs pos="23466">
                    <a:srgbClr val="1A1A1A"/>
                  </a:gs>
                  <a:gs pos="56000">
                    <a:srgbClr val="1A1A1A"/>
                  </a:gs>
                </a:gsLst>
                <a:lin ang="5400000" scaled="0"/>
              </a:gradFill>
              <a:effectLst/>
              <a:uLnTx/>
              <a:uFillTx/>
              <a:latin typeface="Segoe UI Semibold"/>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F1FF4C5-7A33-4D0A-911F-E0890D5E8167}"/>
              </a:ext>
            </a:extLst>
          </p:cNvPr>
          <p:cNvSpPr/>
          <p:nvPr/>
        </p:nvSpPr>
        <p:spPr>
          <a:xfrm>
            <a:off x="7490998" y="4082961"/>
            <a:ext cx="4402926" cy="907941"/>
          </a:xfrm>
          <a:prstGeom prst="rect">
            <a:avLst/>
          </a:prstGeom>
        </p:spPr>
        <p:txBody>
          <a:bodyPr wrap="square">
            <a:spAutoFit/>
          </a:bodyPr>
          <a:lstStyle/>
          <a:p>
            <a:pPr marL="0" marR="0" lvl="0" indent="0" algn="l" defTabSz="932563" rtl="0" eaLnBrk="1" fontAlgn="auto" latinLnBrk="0" hangingPunct="1">
              <a:lnSpc>
                <a:spcPct val="100000"/>
              </a:lnSpc>
              <a:spcBef>
                <a:spcPct val="20000"/>
              </a:spcBef>
              <a:spcAft>
                <a:spcPts val="600"/>
              </a:spcAft>
              <a:buClrTx/>
              <a:buSzPct val="90000"/>
              <a:buFontTx/>
              <a:buNone/>
              <a:tabLst/>
              <a:defRPr/>
            </a:pPr>
            <a:r>
              <a:rPr kumimoji="0" lang="en-US" sz="1600" b="0" i="0" u="none" strike="noStrike" kern="1200" cap="none" spc="0" normalizeH="0" baseline="0" noProof="0" dirty="0">
                <a:ln>
                  <a:noFill/>
                </a:ln>
                <a:gradFill>
                  <a:gsLst>
                    <a:gs pos="23466">
                      <a:srgbClr val="0078D4"/>
                    </a:gs>
                    <a:gs pos="56000">
                      <a:srgbClr val="0078D4"/>
                    </a:gs>
                  </a:gsLst>
                  <a:lin ang="5400000" scaled="0"/>
                </a:gradFill>
                <a:effectLst/>
                <a:uLnTx/>
                <a:uFillTx/>
                <a:latin typeface="Segoe UI Semibold"/>
                <a:ea typeface="+mn-ea"/>
                <a:cs typeface="+mn-cs"/>
              </a:rPr>
              <a:t>Inference with Azure Machine Learning</a:t>
            </a:r>
          </a:p>
          <a:p>
            <a:pPr lvl="0" defTabSz="932563">
              <a:spcAft>
                <a:spcPts val="600"/>
              </a:spcAft>
              <a:buSzPct val="90000"/>
              <a:defRPr/>
            </a:pPr>
            <a:r>
              <a:rPr lang="en-US" sz="1600" dirty="0">
                <a:gradFill>
                  <a:gsLst>
                    <a:gs pos="23466">
                      <a:srgbClr val="1A1A1A"/>
                    </a:gs>
                    <a:gs pos="56000">
                      <a:srgbClr val="1A1A1A"/>
                    </a:gs>
                  </a:gsLst>
                  <a:lin ang="5400000" scaled="0"/>
                </a:gradFill>
              </a:rPr>
              <a:t>Run ML models to get quick results that can be acted on before the data is sent to the cloud</a:t>
            </a:r>
            <a:endParaRPr kumimoji="0" lang="en-US" sz="1600" b="0" i="0" u="none" strike="noStrike" kern="1200" cap="none" spc="0" normalizeH="0" baseline="0" noProof="0" dirty="0">
              <a:ln>
                <a:noFill/>
              </a:ln>
              <a:gradFill>
                <a:gsLst>
                  <a:gs pos="23466">
                    <a:srgbClr val="1A1A1A"/>
                  </a:gs>
                  <a:gs pos="56000">
                    <a:srgbClr val="1A1A1A"/>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90F96AD1-BBC0-4793-B8A3-93A34E644977}"/>
              </a:ext>
            </a:extLst>
          </p:cNvPr>
          <p:cNvSpPr/>
          <p:nvPr/>
        </p:nvSpPr>
        <p:spPr bwMode="auto">
          <a:xfrm>
            <a:off x="6651795" y="4210399"/>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pic>
        <p:nvPicPr>
          <p:cNvPr id="1026" name="Picture 2" descr="fdabb81b-f136-45f9-ba24-6e7ed58dede1">
            <a:extLst>
              <a:ext uri="{FF2B5EF4-FFF2-40B4-BE49-F238E27FC236}">
                <a16:creationId xmlns:a16="http://schemas.microsoft.com/office/drawing/2014/main" id="{C79AA8F7-44C2-4B1E-BBC4-3ADA97330F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8106" y="4332159"/>
            <a:ext cx="365760" cy="38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8dd57d45-22c4-4d8e-9753-455a43a987fc">
            <a:extLst>
              <a:ext uri="{FF2B5EF4-FFF2-40B4-BE49-F238E27FC236}">
                <a16:creationId xmlns:a16="http://schemas.microsoft.com/office/drawing/2014/main" id="{E9AFE6D9-26C4-4E2F-9FA2-B288502C3343}"/>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backgroundMark x1="13808" y1="11166" x2="13808" y2="11166"/>
                      </a14:backgroundRemoval>
                    </a14:imgEffect>
                  </a14:imgLayer>
                </a14:imgProps>
              </a:ext>
              <a:ext uri="{28A0092B-C50C-407E-A947-70E740481C1C}">
                <a14:useLocalDpi xmlns:a14="http://schemas.microsoft.com/office/drawing/2010/main" val="0"/>
              </a:ext>
            </a:extLst>
          </a:blip>
          <a:srcRect/>
          <a:stretch>
            <a:fillRect/>
          </a:stretch>
        </p:blipFill>
        <p:spPr bwMode="auto">
          <a:xfrm>
            <a:off x="680169" y="2447270"/>
            <a:ext cx="4206240" cy="2364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Oval 22">
            <a:extLst>
              <a:ext uri="{FF2B5EF4-FFF2-40B4-BE49-F238E27FC236}">
                <a16:creationId xmlns:a16="http://schemas.microsoft.com/office/drawing/2014/main" id="{F528BDF4-D11E-4485-B1C8-E8FECF2B5DA4}"/>
              </a:ext>
            </a:extLst>
          </p:cNvPr>
          <p:cNvSpPr/>
          <p:nvPr/>
        </p:nvSpPr>
        <p:spPr bwMode="auto">
          <a:xfrm>
            <a:off x="11581972" y="184137"/>
            <a:ext cx="279964" cy="266755"/>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Rectangle 25">
            <a:extLst>
              <a:ext uri="{FF2B5EF4-FFF2-40B4-BE49-F238E27FC236}">
                <a16:creationId xmlns:a16="http://schemas.microsoft.com/office/drawing/2014/main" id="{501C0988-5A27-42CE-9744-926CBDEC6CB1}"/>
              </a:ext>
            </a:extLst>
          </p:cNvPr>
          <p:cNvSpPr/>
          <p:nvPr/>
        </p:nvSpPr>
        <p:spPr>
          <a:xfrm>
            <a:off x="534068" y="532363"/>
            <a:ext cx="8384797" cy="590931"/>
          </a:xfrm>
          <a:prstGeom prst="rect">
            <a:avLst/>
          </a:prstGeom>
        </p:spPr>
        <p:txBody>
          <a:bodyPr wrap="square" lIns="0">
            <a:spAutoFit/>
          </a:bodyPr>
          <a:lstStyle/>
          <a:p>
            <a:pPr>
              <a:lnSpc>
                <a:spcPct val="90000"/>
              </a:lnSpc>
            </a:pPr>
            <a:r>
              <a:rPr lang="en-US" sz="3600" b="1" spc="-50" dirty="0">
                <a:ln w="3175">
                  <a:noFill/>
                </a:ln>
                <a:gradFill>
                  <a:gsLst>
                    <a:gs pos="1250">
                      <a:srgbClr val="1A1A1A"/>
                    </a:gs>
                    <a:gs pos="100000">
                      <a:srgbClr val="1A1A1A"/>
                    </a:gs>
                  </a:gsLst>
                  <a:lin ang="5400000" scaled="0"/>
                </a:gradFill>
                <a:latin typeface="Segoe UI Semibold"/>
                <a:cs typeface="Segoe UI" pitchFamily="34" charset="0"/>
              </a:rPr>
              <a:t>Azure Stack Edge</a:t>
            </a:r>
            <a:endParaRPr lang="en-US" sz="3600" b="1" spc="-50" dirty="0">
              <a:ln w="3175">
                <a:noFill/>
              </a:ln>
              <a:solidFill>
                <a:schemeClr val="accent1"/>
              </a:solidFill>
              <a:latin typeface="Segoe UI Semibold"/>
              <a:cs typeface="Segoe UI" pitchFamily="34" charset="0"/>
            </a:endParaRPr>
          </a:p>
        </p:txBody>
      </p:sp>
    </p:spTree>
    <p:extLst>
      <p:ext uri="{BB962C8B-B14F-4D97-AF65-F5344CB8AC3E}">
        <p14:creationId xmlns:p14="http://schemas.microsoft.com/office/powerpoint/2010/main" val="4021333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4015983887"/>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solidFill>
                            <a:schemeClr val="bg1"/>
                          </a:solidFill>
                        </a:rPr>
                        <a:t>9:00 – 11:15</a:t>
                      </a:r>
                    </a:p>
                  </a:txBody>
                  <a:tcPr>
                    <a:solidFill>
                      <a:srgbClr val="00B050"/>
                    </a:solidFill>
                  </a:tcPr>
                </a:tc>
                <a:tc>
                  <a:txBody>
                    <a:bodyPr/>
                    <a:lstStyle/>
                    <a:p>
                      <a:pPr algn="ctr"/>
                      <a:r>
                        <a:rPr lang="en-US" sz="2800" dirty="0">
                          <a:solidFill>
                            <a:schemeClr val="bg1"/>
                          </a:solidFill>
                        </a:rPr>
                        <a:t>WDS: Big Data &amp; Visualization </a:t>
                      </a:r>
                    </a:p>
                  </a:txBody>
                  <a:tcPr>
                    <a:solidFill>
                      <a:srgbClr val="00B050"/>
                    </a:solidFill>
                  </a:tcPr>
                </a:tc>
                <a:tc gridSpan="2">
                  <a:txBody>
                    <a:bodyPr/>
                    <a:lstStyle/>
                    <a:p>
                      <a:pPr algn="ctr"/>
                      <a:r>
                        <a:rPr lang="en-US" sz="2800" dirty="0">
                          <a:solidFill>
                            <a:schemeClr val="bg1"/>
                          </a:solidFill>
                        </a:rPr>
                        <a:t>Interactive Discussion</a:t>
                      </a:r>
                      <a:endParaRPr lang="en-US" dirty="0">
                        <a:solidFill>
                          <a:schemeClr val="bg1"/>
                        </a:solidFill>
                      </a:endParaRPr>
                    </a:p>
                  </a:txBody>
                  <a:tcPr>
                    <a:solidFill>
                      <a:srgbClr val="00B050"/>
                    </a:solidFill>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kern="1200" dirty="0">
                          <a:solidFill>
                            <a:schemeClr val="tx1"/>
                          </a:solidFill>
                          <a:latin typeface="+mn-lt"/>
                          <a:ea typeface="+mn-ea"/>
                          <a:cs typeface="+mn-cs"/>
                        </a:rPr>
                        <a:t>11:15 – 12:00</a:t>
                      </a:r>
                    </a:p>
                  </a:txBody>
                  <a:tcPr>
                    <a:solidFill>
                      <a:srgbClr val="E7ECF8"/>
                    </a:solidFill>
                  </a:tcPr>
                </a:tc>
                <a:tc gridSpan="3">
                  <a:txBody>
                    <a:bodyPr/>
                    <a:lstStyle/>
                    <a:p>
                      <a:pPr algn="ctr"/>
                      <a:r>
                        <a:rPr lang="en-US" sz="2800" kern="1200" dirty="0">
                          <a:solidFill>
                            <a:schemeClr val="tx1"/>
                          </a:solidFill>
                          <a:latin typeface="+mn-lt"/>
                          <a:ea typeface="+mn-ea"/>
                          <a:cs typeface="+mn-cs"/>
                        </a:rPr>
                        <a:t>Lunch</a:t>
                      </a:r>
                    </a:p>
                  </a:txBody>
                  <a:tcPr>
                    <a:solidFill>
                      <a:srgbClr val="E7ECF8"/>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12:00 – 14:00</a:t>
                      </a:r>
                    </a:p>
                  </a:txBody>
                  <a:tcPr>
                    <a:solidFill>
                      <a:srgbClr val="CBD6F0"/>
                    </a:solidFill>
                  </a:tcPr>
                </a:tc>
                <a:tc gridSpan="2">
                  <a:txBody>
                    <a:bodyPr/>
                    <a:lstStyle/>
                    <a:p>
                      <a:pPr algn="ctr"/>
                      <a:r>
                        <a:rPr lang="en-US" sz="2800" dirty="0">
                          <a:solidFill>
                            <a:schemeClr val="tx1"/>
                          </a:solidFill>
                        </a:rPr>
                        <a:t>Team Challenge: Big Data &amp; Visualization </a:t>
                      </a:r>
                      <a:r>
                        <a:rPr lang="en-US" sz="2800" dirty="0" err="1">
                          <a:solidFill>
                            <a:schemeClr val="tx1"/>
                          </a:solidFill>
                        </a:rPr>
                        <a:t>PoC</a:t>
                      </a:r>
                      <a:endParaRPr lang="en-US" sz="2800" dirty="0">
                        <a:solidFill>
                          <a:schemeClr val="tx1"/>
                        </a:solidFill>
                      </a:endParaRPr>
                    </a:p>
                  </a:txBody>
                  <a:tcPr>
                    <a:solidFill>
                      <a:srgbClr val="CBD6F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Hands-on</a:t>
                      </a:r>
                    </a:p>
                  </a:txBody>
                  <a:tcPr>
                    <a:solidFill>
                      <a:srgbClr val="CBD6F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703326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6699921" cy="1658198"/>
          </a:xfrm>
        </p:spPr>
        <p:txBody>
          <a:bodyPr/>
          <a:lstStyle/>
          <a:p>
            <a:r>
              <a:rPr lang="en-US" dirty="0"/>
              <a:t>Next:</a:t>
            </a:r>
            <a:br>
              <a:rPr lang="en-US" dirty="0"/>
            </a:br>
            <a:r>
              <a:rPr lang="en-US" dirty="0"/>
              <a:t>Whiteboard Design Session</a:t>
            </a:r>
          </a:p>
        </p:txBody>
      </p:sp>
      <p:sp>
        <p:nvSpPr>
          <p:cNvPr id="8" name="TextBox 7">
            <a:extLst>
              <a:ext uri="{FF2B5EF4-FFF2-40B4-BE49-F238E27FC236}">
                <a16:creationId xmlns:a16="http://schemas.microsoft.com/office/drawing/2014/main" id="{960AFB33-63C5-478F-9D9C-E04520657B3F}"/>
              </a:ext>
            </a:extLst>
          </p:cNvPr>
          <p:cNvSpPr txBox="1"/>
          <p:nvPr/>
        </p:nvSpPr>
        <p:spPr>
          <a:xfrm>
            <a:off x="657224" y="2227053"/>
            <a:ext cx="10609191"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Whiteboard Design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WDS material is found under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data-ai/day-2/</a:t>
            </a:r>
            <a:r>
              <a:rPr kumimoji="0" lang="en-US" sz="2800" b="1" i="0" u="none" strike="noStrike" kern="1200" cap="none" spc="0" normalizeH="0" baseline="0" noProof="0" dirty="0" err="1">
                <a:ln>
                  <a:noFill/>
                </a:ln>
                <a:solidFill>
                  <a:prstClr val="black"/>
                </a:solidFill>
                <a:effectLst/>
                <a:uLnTx/>
                <a:uFillTx/>
                <a:latin typeface="Calibri" panose="020F0502020204030204"/>
                <a:ea typeface="+mn-ea"/>
                <a:cs typeface="+mn-cs"/>
              </a:rPr>
              <a:t>wds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894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2181517101"/>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kern="1200" dirty="0">
                          <a:solidFill>
                            <a:schemeClr val="bg1"/>
                          </a:solidFill>
                          <a:latin typeface="+mn-lt"/>
                          <a:ea typeface="+mn-ea"/>
                          <a:cs typeface="+mn-cs"/>
                        </a:rPr>
                        <a:t>11:15 – 12:00</a:t>
                      </a:r>
                    </a:p>
                  </a:txBody>
                  <a:tcPr>
                    <a:solidFill>
                      <a:srgbClr val="00B050"/>
                    </a:solidFill>
                  </a:tcPr>
                </a:tc>
                <a:tc gridSpan="3">
                  <a:txBody>
                    <a:bodyPr/>
                    <a:lstStyle/>
                    <a:p>
                      <a:pPr algn="ctr"/>
                      <a:r>
                        <a:rPr lang="en-US" sz="2800" kern="1200" dirty="0">
                          <a:solidFill>
                            <a:schemeClr val="bg1"/>
                          </a:solidFill>
                          <a:latin typeface="+mn-lt"/>
                          <a:ea typeface="+mn-ea"/>
                          <a:cs typeface="+mn-cs"/>
                        </a:rPr>
                        <a:t>Lunch</a:t>
                      </a:r>
                    </a:p>
                  </a:txBody>
                  <a:tcPr>
                    <a:solidFill>
                      <a:srgbClr val="00B050"/>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12:00 – 14:00</a:t>
                      </a:r>
                    </a:p>
                  </a:txBody>
                  <a:tcPr>
                    <a:solidFill>
                      <a:srgbClr val="CBD6F0"/>
                    </a:solidFill>
                  </a:tcPr>
                </a:tc>
                <a:tc gridSpan="2">
                  <a:txBody>
                    <a:bodyPr/>
                    <a:lstStyle/>
                    <a:p>
                      <a:pPr algn="ctr"/>
                      <a:r>
                        <a:rPr lang="en-US" sz="2800" dirty="0">
                          <a:solidFill>
                            <a:schemeClr val="tx1"/>
                          </a:solidFill>
                        </a:rPr>
                        <a:t>Team Challenge: Big Data &amp; Visualization </a:t>
                      </a:r>
                      <a:r>
                        <a:rPr lang="en-US" sz="2800" dirty="0" err="1">
                          <a:solidFill>
                            <a:schemeClr val="tx1"/>
                          </a:solidFill>
                        </a:rPr>
                        <a:t>PoC</a:t>
                      </a:r>
                      <a:endParaRPr lang="en-US" sz="2800" dirty="0">
                        <a:solidFill>
                          <a:schemeClr val="tx1"/>
                        </a:solidFill>
                      </a:endParaRPr>
                    </a:p>
                  </a:txBody>
                  <a:tcPr>
                    <a:solidFill>
                      <a:srgbClr val="CBD6F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tx1"/>
                          </a:solidFill>
                        </a:rPr>
                        <a:t>Hands-on</a:t>
                      </a:r>
                    </a:p>
                  </a:txBody>
                  <a:tcPr>
                    <a:solidFill>
                      <a:srgbClr val="CBD6F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366647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76416029"/>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Data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12:00 – 14:00</a:t>
                      </a:r>
                    </a:p>
                  </a:txBody>
                  <a:tcPr>
                    <a:solidFill>
                      <a:srgbClr val="00B050"/>
                    </a:solidFill>
                  </a:tcPr>
                </a:tc>
                <a:tc gridSpan="2">
                  <a:txBody>
                    <a:bodyPr/>
                    <a:lstStyle/>
                    <a:p>
                      <a:pPr algn="ctr"/>
                      <a:r>
                        <a:rPr lang="en-US" sz="2800" dirty="0">
                          <a:solidFill>
                            <a:schemeClr val="bg1"/>
                          </a:solidFill>
                        </a:rPr>
                        <a:t>Team Challenge: Big Data &amp; Visualization </a:t>
                      </a:r>
                      <a:r>
                        <a:rPr lang="en-US" sz="2800" dirty="0" err="1">
                          <a:solidFill>
                            <a:schemeClr val="bg1"/>
                          </a:solidFill>
                        </a:rPr>
                        <a:t>PoC</a:t>
                      </a:r>
                      <a:endParaRPr lang="en-US" sz="2800" dirty="0">
                        <a:solidFill>
                          <a:schemeClr val="bg1"/>
                        </a:solidFill>
                      </a:endParaRPr>
                    </a:p>
                  </a:txBody>
                  <a:tcPr>
                    <a:solidFill>
                      <a:srgbClr val="00B05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Hands-on</a:t>
                      </a:r>
                    </a:p>
                  </a:txBody>
                  <a:tcPr>
                    <a:solidFill>
                      <a:srgbClr val="00B05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1960034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3753405" cy="1658198"/>
          </a:xfrm>
        </p:spPr>
        <p:txBody>
          <a:bodyPr/>
          <a:lstStyle/>
          <a:p>
            <a:r>
              <a:rPr lang="en-US" dirty="0"/>
              <a:t>Next:</a:t>
            </a:r>
            <a:br>
              <a:rPr lang="en-US" dirty="0"/>
            </a:br>
            <a:r>
              <a:rPr lang="en-US" dirty="0"/>
              <a:t>Lab Experience</a:t>
            </a:r>
          </a:p>
        </p:txBody>
      </p:sp>
      <p:sp>
        <p:nvSpPr>
          <p:cNvPr id="8" name="TextBox 7">
            <a:extLst>
              <a:ext uri="{FF2B5EF4-FFF2-40B4-BE49-F238E27FC236}">
                <a16:creationId xmlns:a16="http://schemas.microsoft.com/office/drawing/2014/main" id="{960AFB33-63C5-478F-9D9C-E04520657B3F}"/>
              </a:ext>
            </a:extLst>
          </p:cNvPr>
          <p:cNvSpPr txBox="1"/>
          <p:nvPr/>
        </p:nvSpPr>
        <p:spPr>
          <a:xfrm>
            <a:off x="691988" y="2273219"/>
            <a:ext cx="36838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attendee has a dedicated lab environment:</a:t>
            </a:r>
          </a:p>
        </p:txBody>
      </p:sp>
      <p:sp>
        <p:nvSpPr>
          <p:cNvPr id="11" name="Rectangle 10">
            <a:extLst>
              <a:ext uri="{FF2B5EF4-FFF2-40B4-BE49-F238E27FC236}">
                <a16:creationId xmlns:a16="http://schemas.microsoft.com/office/drawing/2014/main" id="{6F88E0F7-6AA3-4A87-AD6E-0FAEA4375C67}"/>
              </a:ext>
            </a:extLst>
          </p:cNvPr>
          <p:cNvSpPr/>
          <p:nvPr/>
        </p:nvSpPr>
        <p:spPr>
          <a:xfrm>
            <a:off x="691988" y="2596384"/>
            <a:ext cx="3572429" cy="161582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rPr>
              <a:t>https://manage.cloudlabs.ai/#/odl/6029acfe-d79e-4077-b8cb-96c44626ce0a/79d95799-89dd-469b-b2eb-ef92fbd531ad</a:t>
            </a:r>
            <a:endParaRPr kumimoji="0" lang="en-US" sz="1800" b="0" i="0"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2ACD76B-7820-460F-83A2-115578D82E0A}"/>
              </a:ext>
            </a:extLst>
          </p:cNvPr>
          <p:cNvSpPr txBox="1"/>
          <p:nvPr/>
        </p:nvSpPr>
        <p:spPr>
          <a:xfrm>
            <a:off x="691988" y="4368444"/>
            <a:ext cx="36838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link is </a:t>
            </a:r>
            <a:r>
              <a:rPr kumimoji="0" lang="en-US" sz="1800" b="1" i="1" u="none" strike="noStrike" kern="1200" cap="none" spc="0" normalizeH="0" baseline="0" noProof="0" dirty="0">
                <a:ln>
                  <a:noFill/>
                </a:ln>
                <a:solidFill>
                  <a:srgbClr val="4472C4"/>
                </a:solidFill>
                <a:effectLst/>
                <a:uLnTx/>
                <a:uFillTx/>
                <a:latin typeface="Calibri" panose="020F0502020204030204"/>
                <a:ea typeface="+mn-ea"/>
                <a:cs typeface="+mn-cs"/>
              </a:rPr>
              <a:t>unique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the attendee.</a:t>
            </a:r>
          </a:p>
        </p:txBody>
      </p:sp>
      <p:pic>
        <p:nvPicPr>
          <p:cNvPr id="6" name="Picture 5">
            <a:extLst>
              <a:ext uri="{FF2B5EF4-FFF2-40B4-BE49-F238E27FC236}">
                <a16:creationId xmlns:a16="http://schemas.microsoft.com/office/drawing/2014/main" id="{F12B2074-6D1F-4BFD-BB3B-A9852DEE1B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51133" y="245278"/>
            <a:ext cx="6066930" cy="5061233"/>
          </a:xfrm>
          <a:prstGeom prst="rect">
            <a:avLst/>
          </a:prstGeom>
          <a:ln>
            <a:noFill/>
          </a:ln>
          <a:effectLst>
            <a:outerShdw blurRad="292100" dist="139700" dir="2700000" algn="tl" rotWithShape="0">
              <a:srgbClr val="333333">
                <a:alpha val="65000"/>
              </a:srgbClr>
            </a:outerShdw>
          </a:effectLst>
        </p:spPr>
      </p:pic>
      <p:sp>
        <p:nvSpPr>
          <p:cNvPr id="10" name="Speech Bubble: Rectangle with Corners Rounded 9">
            <a:extLst>
              <a:ext uri="{FF2B5EF4-FFF2-40B4-BE49-F238E27FC236}">
                <a16:creationId xmlns:a16="http://schemas.microsoft.com/office/drawing/2014/main" id="{BE8E0030-8F06-42F3-A8AC-419A52D4E707}"/>
              </a:ext>
            </a:extLst>
          </p:cNvPr>
          <p:cNvSpPr/>
          <p:nvPr/>
        </p:nvSpPr>
        <p:spPr>
          <a:xfrm>
            <a:off x="7248932" y="3888164"/>
            <a:ext cx="1457949" cy="764498"/>
          </a:xfrm>
          <a:prstGeom prst="wedgeRoundRectCallout">
            <a:avLst>
              <a:gd name="adj1" fmla="val 58881"/>
              <a:gd name="adj2" fmla="val -128445"/>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Guide is in markdown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and pulled from GitHub</a:t>
            </a:r>
          </a:p>
        </p:txBody>
      </p:sp>
      <p:sp>
        <p:nvSpPr>
          <p:cNvPr id="13" name="Speech Bubble: Rectangle with Corners Rounded 12">
            <a:extLst>
              <a:ext uri="{FF2B5EF4-FFF2-40B4-BE49-F238E27FC236}">
                <a16:creationId xmlns:a16="http://schemas.microsoft.com/office/drawing/2014/main" id="{E0FF49F6-08A5-47FC-9A21-419D6BBF4A8D}"/>
              </a:ext>
            </a:extLst>
          </p:cNvPr>
          <p:cNvSpPr/>
          <p:nvPr/>
        </p:nvSpPr>
        <p:spPr>
          <a:xfrm>
            <a:off x="5096613" y="1188592"/>
            <a:ext cx="1457949" cy="764498"/>
          </a:xfrm>
          <a:prstGeom prst="wedgeRoundRectCallout">
            <a:avLst>
              <a:gd name="adj1" fmla="val 58412"/>
              <a:gd name="adj2" fmla="val 138718"/>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can provide a VM with software preinstalled</a:t>
            </a:r>
          </a:p>
        </p:txBody>
      </p:sp>
      <p:pic>
        <p:nvPicPr>
          <p:cNvPr id="3" name="Picture 2">
            <a:extLst>
              <a:ext uri="{FF2B5EF4-FFF2-40B4-BE49-F238E27FC236}">
                <a16:creationId xmlns:a16="http://schemas.microsoft.com/office/drawing/2014/main" id="{40AFA6FD-54B5-4DB8-B9B2-A8FF76A80158}"/>
              </a:ext>
            </a:extLst>
          </p:cNvPr>
          <p:cNvPicPr>
            <a:picLocks noChangeAspect="1"/>
          </p:cNvPicPr>
          <p:nvPr/>
        </p:nvPicPr>
        <p:blipFill>
          <a:blip r:embed="rId3"/>
          <a:stretch>
            <a:fillRect/>
          </a:stretch>
        </p:blipFill>
        <p:spPr>
          <a:xfrm>
            <a:off x="9962318" y="2017731"/>
            <a:ext cx="2156703" cy="5070758"/>
          </a:xfrm>
          <a:prstGeom prst="rect">
            <a:avLst/>
          </a:prstGeom>
        </p:spPr>
      </p:pic>
      <p:sp>
        <p:nvSpPr>
          <p:cNvPr id="14" name="Speech Bubble: Rectangle with Corners Rounded 13">
            <a:extLst>
              <a:ext uri="{FF2B5EF4-FFF2-40B4-BE49-F238E27FC236}">
                <a16:creationId xmlns:a16="http://schemas.microsoft.com/office/drawing/2014/main" id="{5DEA0D41-EC97-412C-ADD7-29D6611E7379}"/>
              </a:ext>
            </a:extLst>
          </p:cNvPr>
          <p:cNvSpPr/>
          <p:nvPr/>
        </p:nvSpPr>
        <p:spPr>
          <a:xfrm>
            <a:off x="8304551" y="5561351"/>
            <a:ext cx="1663745" cy="1051371"/>
          </a:xfrm>
          <a:prstGeom prst="wedgeRoundRectCallout">
            <a:avLst>
              <a:gd name="adj1" fmla="val 56577"/>
              <a:gd name="adj2" fmla="val -70929"/>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Azure credentials and other environment details in Lab Environment tab</a:t>
            </a:r>
          </a:p>
        </p:txBody>
      </p:sp>
      <p:sp>
        <p:nvSpPr>
          <p:cNvPr id="15" name="TextBox 14">
            <a:extLst>
              <a:ext uri="{FF2B5EF4-FFF2-40B4-BE49-F238E27FC236}">
                <a16:creationId xmlns:a16="http://schemas.microsoft.com/office/drawing/2014/main" id="{D98B8023-90E4-45ED-A310-CB2BF188883B}"/>
              </a:ext>
            </a:extLst>
          </p:cNvPr>
          <p:cNvSpPr txBox="1"/>
          <p:nvPr/>
        </p:nvSpPr>
        <p:spPr>
          <a:xfrm>
            <a:off x="657224" y="5519172"/>
            <a:ext cx="1060919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lab:</a:t>
            </a: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challenge guide is found under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data-ai/day-2/challenge</a:t>
            </a:r>
          </a:p>
        </p:txBody>
      </p:sp>
    </p:spTree>
    <p:extLst>
      <p:ext uri="{BB962C8B-B14F-4D97-AF65-F5344CB8AC3E}">
        <p14:creationId xmlns:p14="http://schemas.microsoft.com/office/powerpoint/2010/main" val="679259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3"/>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2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4132600208"/>
              </p:ext>
            </p:extLst>
          </p:nvPr>
        </p:nvGraphicFramePr>
        <p:xfrm>
          <a:off x="0" y="727970"/>
          <a:ext cx="12192001" cy="5721030"/>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8:00 – 9:00</a:t>
                      </a:r>
                    </a:p>
                  </a:txBody>
                  <a:tcPr>
                    <a:solidFill>
                      <a:srgbClr val="00B050"/>
                    </a:solidFill>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Data Fundamentals in Azure</a:t>
                      </a:r>
                    </a:p>
                  </a:txBody>
                  <a:tcPr>
                    <a:solidFill>
                      <a:srgbClr val="00B050"/>
                    </a:solidFill>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Big Data &amp; Visualization </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Big Data &amp; Visualization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316174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84129D-AE98-498F-940A-5E793DBBE47A}"/>
              </a:ext>
            </a:extLst>
          </p:cNvPr>
          <p:cNvSpPr>
            <a:spLocks noGrp="1"/>
          </p:cNvSpPr>
          <p:nvPr>
            <p:ph type="body" sz="quarter" idx="10"/>
          </p:nvPr>
        </p:nvSpPr>
        <p:spPr>
          <a:xfrm>
            <a:off x="3607308" y="1777005"/>
            <a:ext cx="8023855" cy="4735965"/>
          </a:xfrm>
        </p:spPr>
        <p:txBody>
          <a:bodyPr>
            <a:normAutofit fontScale="92500" lnSpcReduction="20000"/>
          </a:bodyPr>
          <a:lstStyle/>
          <a:p>
            <a:r>
              <a:rPr lang="en-US" dirty="0"/>
              <a:t>Fundamental Concepts &amp; Patterns</a:t>
            </a:r>
          </a:p>
          <a:p>
            <a:endParaRPr lang="en-US" dirty="0"/>
          </a:p>
          <a:p>
            <a:r>
              <a:rPr lang="en-US" dirty="0"/>
              <a:t>Fundamental Services</a:t>
            </a:r>
          </a:p>
          <a:p>
            <a:endParaRPr lang="en-US" dirty="0"/>
          </a:p>
          <a:p>
            <a:r>
              <a:rPr lang="en-US" dirty="0"/>
              <a:t>Analytics</a:t>
            </a:r>
          </a:p>
          <a:p>
            <a:endParaRPr lang="en-US" dirty="0"/>
          </a:p>
          <a:p>
            <a:r>
              <a:rPr lang="en-US" dirty="0"/>
              <a:t>AI &amp; Machine Learning</a:t>
            </a:r>
          </a:p>
          <a:p>
            <a:endParaRPr lang="en-US" dirty="0"/>
          </a:p>
          <a:p>
            <a:r>
              <a:rPr lang="en-US" dirty="0"/>
              <a:t>On-premises &amp; Hybrid</a:t>
            </a:r>
          </a:p>
          <a:p>
            <a:endParaRPr lang="en-US" dirty="0"/>
          </a:p>
          <a:p>
            <a:r>
              <a:rPr lang="en-US" dirty="0"/>
              <a:t>Data Operations</a:t>
            </a:r>
          </a:p>
          <a:p>
            <a:endParaRPr lang="en-US" dirty="0"/>
          </a:p>
        </p:txBody>
      </p:sp>
      <p:sp>
        <p:nvSpPr>
          <p:cNvPr id="4" name="Title 3">
            <a:extLst>
              <a:ext uri="{FF2B5EF4-FFF2-40B4-BE49-F238E27FC236}">
                <a16:creationId xmlns:a16="http://schemas.microsoft.com/office/drawing/2014/main" id="{8B0DE700-D9CB-4686-9390-99834104C2A9}"/>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63602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EA2077-27D8-49F9-B8E7-C8DFF85BAE55}"/>
              </a:ext>
            </a:extLst>
          </p:cNvPr>
          <p:cNvSpPr/>
          <p:nvPr/>
        </p:nvSpPr>
        <p:spPr>
          <a:xfrm>
            <a:off x="6544214" y="5046618"/>
            <a:ext cx="3571042" cy="454420"/>
          </a:xfrm>
          <a:prstGeom prst="rect">
            <a:avLst/>
          </a:prstGeom>
        </p:spPr>
        <p:txBody>
          <a:bodyPr wrap="none">
            <a:spAutoFit/>
          </a:bodyPr>
          <a:lstStyle/>
          <a:p>
            <a:pPr>
              <a:spcBef>
                <a:spcPts val="1176"/>
              </a:spcBef>
            </a:pPr>
            <a:r>
              <a:rPr lang="en-US" sz="2353" dirty="0">
                <a:cs typeface="Calibri" panose="020F0502020204030204" pitchFamily="34" charset="0"/>
              </a:rPr>
              <a:t>Satya Nadella, </a:t>
            </a:r>
            <a:r>
              <a:rPr lang="en-US" sz="2353" i="1" dirty="0">
                <a:cs typeface="Calibri" panose="020F0502020204030204" pitchFamily="34" charset="0"/>
              </a:rPr>
              <a:t>Hit Refresh</a:t>
            </a:r>
            <a:endParaRPr lang="en-US" sz="1961" i="1" dirty="0">
              <a:cs typeface="Calibri" panose="020F0502020204030204" pitchFamily="34" charset="0"/>
            </a:endParaRPr>
          </a:p>
        </p:txBody>
      </p:sp>
      <p:grpSp>
        <p:nvGrpSpPr>
          <p:cNvPr id="6" name="Group 5">
            <a:extLst>
              <a:ext uri="{FF2B5EF4-FFF2-40B4-BE49-F238E27FC236}">
                <a16:creationId xmlns:a16="http://schemas.microsoft.com/office/drawing/2014/main" id="{0B95474D-1E51-488E-9BEC-7C9E86090763}"/>
              </a:ext>
            </a:extLst>
          </p:cNvPr>
          <p:cNvGrpSpPr/>
          <p:nvPr/>
        </p:nvGrpSpPr>
        <p:grpSpPr>
          <a:xfrm>
            <a:off x="1323412" y="1164921"/>
            <a:ext cx="9480062" cy="4529864"/>
            <a:chOff x="1189038" y="1347442"/>
            <a:chExt cx="9670157" cy="4620697"/>
          </a:xfrm>
        </p:grpSpPr>
        <p:sp>
          <p:nvSpPr>
            <p:cNvPr id="3" name="Rectangle 2">
              <a:extLst>
                <a:ext uri="{FF2B5EF4-FFF2-40B4-BE49-F238E27FC236}">
                  <a16:creationId xmlns:a16="http://schemas.microsoft.com/office/drawing/2014/main" id="{4385631E-E800-4D08-9E42-D7E369952A0D}"/>
                </a:ext>
              </a:extLst>
            </p:cNvPr>
            <p:cNvSpPr/>
            <p:nvPr/>
          </p:nvSpPr>
          <p:spPr>
            <a:xfrm>
              <a:off x="1967175" y="1958379"/>
              <a:ext cx="8502126" cy="3048828"/>
            </a:xfrm>
            <a:prstGeom prst="rect">
              <a:avLst/>
            </a:prstGeom>
          </p:spPr>
          <p:txBody>
            <a:bodyPr wrap="square">
              <a:spAutoFit/>
            </a:bodyPr>
            <a:lstStyle/>
            <a:p>
              <a:r>
                <a:rPr lang="en-US" sz="3137" dirty="0">
                  <a:gradFill>
                    <a:gsLst>
                      <a:gs pos="0">
                        <a:schemeClr val="tx1"/>
                      </a:gs>
                      <a:gs pos="100000">
                        <a:schemeClr val="tx1"/>
                      </a:gs>
                    </a:gsLst>
                  </a:gradFill>
                  <a:cs typeface="Calibri" panose="020F0502020204030204" pitchFamily="34" charset="0"/>
                </a:rPr>
                <a:t>Today we don’t think of aviation as ‘artificial flight’—it’s simply flight. In the same way, we shouldn’t think of technological intelligence as artificial, but rather as intelligence that serves to augment human capabilities and capacities.</a:t>
              </a:r>
              <a:endParaRPr lang="en-US" sz="2353" dirty="0">
                <a:gradFill>
                  <a:gsLst>
                    <a:gs pos="0">
                      <a:schemeClr val="tx1"/>
                    </a:gs>
                    <a:gs pos="100000">
                      <a:schemeClr val="tx1"/>
                    </a:gs>
                  </a:gsLst>
                </a:gradFill>
                <a:cs typeface="Calibri" panose="020F0502020204030204" pitchFamily="34" charset="0"/>
              </a:endParaRPr>
            </a:p>
          </p:txBody>
        </p:sp>
        <p:sp>
          <p:nvSpPr>
            <p:cNvPr id="4" name="TextBox 3">
              <a:extLst>
                <a:ext uri="{FF2B5EF4-FFF2-40B4-BE49-F238E27FC236}">
                  <a16:creationId xmlns:a16="http://schemas.microsoft.com/office/drawing/2014/main" id="{4F2079C2-5BEF-486C-A5D7-D86B12A5ACE0}"/>
                </a:ext>
              </a:extLst>
            </p:cNvPr>
            <p:cNvSpPr txBox="1"/>
            <p:nvPr/>
          </p:nvSpPr>
          <p:spPr>
            <a:xfrm>
              <a:off x="1189038" y="1347442"/>
              <a:ext cx="1932972" cy="1888209"/>
            </a:xfrm>
            <a:prstGeom prst="rect">
              <a:avLst/>
            </a:prstGeom>
            <a:noFill/>
          </p:spPr>
          <p:txBody>
            <a:bodyPr wrap="square" lIns="179285" tIns="143428" rIns="179285" bIns="143428" rtlCol="0">
              <a:spAutoFit/>
            </a:bodyPr>
            <a:lstStyle/>
            <a:p>
              <a:pPr>
                <a:lnSpc>
                  <a:spcPct val="90000"/>
                </a:lnSpc>
                <a:spcAft>
                  <a:spcPts val="588"/>
                </a:spcAft>
              </a:pPr>
              <a:r>
                <a:rPr lang="en-US" sz="11273" dirty="0">
                  <a:gradFill>
                    <a:gsLst>
                      <a:gs pos="0">
                        <a:schemeClr val="tx1"/>
                      </a:gs>
                      <a:gs pos="100000">
                        <a:schemeClr val="tx1"/>
                      </a:gs>
                    </a:gsLst>
                    <a:lin ang="5400000" scaled="0"/>
                  </a:gradFill>
                </a:rPr>
                <a:t>“</a:t>
              </a:r>
            </a:p>
          </p:txBody>
        </p:sp>
        <p:sp>
          <p:nvSpPr>
            <p:cNvPr id="5" name="Rectangle 4">
              <a:extLst>
                <a:ext uri="{FF2B5EF4-FFF2-40B4-BE49-F238E27FC236}">
                  <a16:creationId xmlns:a16="http://schemas.microsoft.com/office/drawing/2014/main" id="{F8BE8711-FE5F-4696-BB39-34EC38577854}"/>
                </a:ext>
              </a:extLst>
            </p:cNvPr>
            <p:cNvSpPr/>
            <p:nvPr/>
          </p:nvSpPr>
          <p:spPr>
            <a:xfrm>
              <a:off x="10114876" y="4281322"/>
              <a:ext cx="744319" cy="1686817"/>
            </a:xfrm>
            <a:prstGeom prst="rect">
              <a:avLst/>
            </a:prstGeom>
          </p:spPr>
          <p:txBody>
            <a:bodyPr wrap="none">
              <a:spAutoFit/>
            </a:bodyPr>
            <a:lstStyle/>
            <a:p>
              <a:pPr>
                <a:lnSpc>
                  <a:spcPct val="90000"/>
                </a:lnSpc>
                <a:spcAft>
                  <a:spcPts val="588"/>
                </a:spcAft>
              </a:pPr>
              <a:r>
                <a:rPr lang="en-US" sz="11273" dirty="0">
                  <a:gradFill>
                    <a:gsLst>
                      <a:gs pos="0">
                        <a:schemeClr val="tx1"/>
                      </a:gs>
                      <a:gs pos="100000">
                        <a:schemeClr val="tx1"/>
                      </a:gs>
                    </a:gsLst>
                    <a:lin ang="5400000" scaled="0"/>
                  </a:gradFill>
                </a:rPr>
                <a:t>”</a:t>
              </a:r>
            </a:p>
          </p:txBody>
        </p:sp>
      </p:grpSp>
    </p:spTree>
    <p:extLst>
      <p:ext uri="{BB962C8B-B14F-4D97-AF65-F5344CB8AC3E}">
        <p14:creationId xmlns:p14="http://schemas.microsoft.com/office/powerpoint/2010/main" val="2121673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1.21011E-6 2.17885E-7 L -1.21011E-6 0.04358 " pathEditMode="relative" rAng="0" ptsTypes="AA">
                                      <p:cBhvr>
                                        <p:cTn id="9" dur="500" spd="-100000" fill="hold"/>
                                        <p:tgtEl>
                                          <p:spTgt spid="6"/>
                                        </p:tgtEl>
                                        <p:attrNameLst>
                                          <p:attrName>ppt_x</p:attrName>
                                          <p:attrName>ppt_y</p:attrName>
                                        </p:attrNameLst>
                                      </p:cBhvr>
                                      <p:rCtr x="0" y="217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3.72479E-6 5.31094E-7 L 3.72479E-6 0.04358 " pathEditMode="relative" rAng="0" ptsTypes="AA">
                                      <p:cBhvr>
                                        <p:cTn id="14" dur="500" spd="-100000" fill="hold"/>
                                        <p:tgtEl>
                                          <p:spTgt spid="2"/>
                                        </p:tgtEl>
                                        <p:attrNameLst>
                                          <p:attrName>ppt_x</p:attrName>
                                          <p:attrName>ppt_y</p:attrName>
                                        </p:attrNameLst>
                                      </p:cBhvr>
                                      <p:rCtr x="0" y="2179"/>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2919762"/>
            <a:ext cx="11333480" cy="614014"/>
          </a:xfrm>
        </p:spPr>
        <p:txBody>
          <a:bodyPr/>
          <a:lstStyle/>
          <a:p>
            <a:pPr algn="ctr"/>
            <a:r>
              <a:rPr lang="en-US" dirty="0"/>
              <a:t>Fundamental Concepts &amp; Patterns</a:t>
            </a:r>
          </a:p>
        </p:txBody>
      </p:sp>
    </p:spTree>
    <p:extLst>
      <p:ext uri="{BB962C8B-B14F-4D97-AF65-F5344CB8AC3E}">
        <p14:creationId xmlns:p14="http://schemas.microsoft.com/office/powerpoint/2010/main" val="19754594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Categorizing Data</a:t>
            </a:r>
            <a:br>
              <a:rPr lang="en-US" dirty="0"/>
            </a:br>
            <a:r>
              <a:rPr lang="en-US" sz="3137" dirty="0">
                <a:solidFill>
                  <a:schemeClr val="tx1"/>
                </a:solidFill>
              </a:rPr>
              <a:t>By how we work with it</a:t>
            </a:r>
          </a:p>
        </p:txBody>
      </p:sp>
      <p:sp>
        <p:nvSpPr>
          <p:cNvPr id="16" name="Rectangle 15"/>
          <p:cNvSpPr/>
          <p:nvPr/>
        </p:nvSpPr>
        <p:spPr>
          <a:xfrm>
            <a:off x="418644" y="2159065"/>
            <a:ext cx="11199811" cy="3769253"/>
          </a:xfrm>
          <a:prstGeom prst="rect">
            <a:avLst/>
          </a:prstGeom>
          <a:solidFill>
            <a:schemeClr val="bg1">
              <a:lumMod val="85000"/>
            </a:schemeClr>
          </a:solidFill>
          <a:ln>
            <a:noFill/>
            <a:tailEnd type="stealth" w="lg" len="lg"/>
          </a:ln>
        </p:spPr>
        <p:style>
          <a:lnRef idx="1">
            <a:schemeClr val="dk1"/>
          </a:lnRef>
          <a:fillRef idx="3">
            <a:schemeClr val="dk1"/>
          </a:fillRef>
          <a:effectRef idx="2">
            <a:schemeClr val="dk1"/>
          </a:effectRef>
          <a:fontRef idx="minor">
            <a:schemeClr val="lt1"/>
          </a:fontRef>
        </p:style>
        <p:txBody>
          <a:bodyPr rtlCol="0" anchor="ctr"/>
          <a:lstStyle/>
          <a:p>
            <a:pPr algn="ctr" defTabSz="914367"/>
            <a:endParaRPr lang="en-US">
              <a:solidFill>
                <a:srgbClr val="D83B01"/>
              </a:solidFill>
              <a:latin typeface="Segoe UI Semilight"/>
            </a:endParaRPr>
          </a:p>
        </p:txBody>
      </p:sp>
      <p:grpSp>
        <p:nvGrpSpPr>
          <p:cNvPr id="17" name="Group 16"/>
          <p:cNvGrpSpPr/>
          <p:nvPr/>
        </p:nvGrpSpPr>
        <p:grpSpPr>
          <a:xfrm>
            <a:off x="613703" y="2332784"/>
            <a:ext cx="3428514" cy="3371428"/>
            <a:chOff x="650700" y="2269340"/>
            <a:chExt cx="3429000" cy="3371906"/>
          </a:xfrm>
        </p:grpSpPr>
        <p:sp>
          <p:nvSpPr>
            <p:cNvPr id="18" name="Rectangle 17"/>
            <p:cNvSpPr/>
            <p:nvPr/>
          </p:nvSpPr>
          <p:spPr>
            <a:xfrm>
              <a:off x="650700" y="2269340"/>
              <a:ext cx="3429000" cy="838200"/>
            </a:xfrm>
            <a:prstGeom prst="rect">
              <a:avLst/>
            </a:prstGeom>
            <a:solidFill>
              <a:schemeClr val="accent4"/>
            </a:solidFill>
            <a:ln>
              <a:tailEnd type="stealth" w="lg" len="lg"/>
            </a:ln>
          </p:spPr>
          <p:style>
            <a:lnRef idx="1">
              <a:schemeClr val="accent4"/>
            </a:lnRef>
            <a:fillRef idx="3">
              <a:schemeClr val="accent4"/>
            </a:fillRef>
            <a:effectRef idx="2">
              <a:schemeClr val="accent4"/>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Operational data</a:t>
              </a:r>
            </a:p>
          </p:txBody>
        </p:sp>
        <p:sp>
          <p:nvSpPr>
            <p:cNvPr id="21" name="TextBox 20"/>
            <p:cNvSpPr txBox="1"/>
            <p:nvPr/>
          </p:nvSpPr>
          <p:spPr>
            <a:xfrm>
              <a:off x="770926" y="3183740"/>
              <a:ext cx="3058531" cy="2457506"/>
            </a:xfrm>
            <a:prstGeom prst="rect">
              <a:avLst/>
            </a:prstGeom>
            <a:noFill/>
          </p:spPr>
          <p:txBody>
            <a:bodyPr wrap="square" rtlCol="0">
              <a:noAutofit/>
            </a:bodyPr>
            <a:lstStyle/>
            <a:p>
              <a:pPr marL="0" lvl="1" defTabSz="914367">
                <a:buClr>
                  <a:srgbClr val="353535"/>
                </a:buClr>
              </a:pPr>
              <a:r>
                <a:rPr lang="en-US" sz="1961" dirty="0">
                  <a:solidFill>
                    <a:schemeClr val="tx2"/>
                  </a:solidFill>
                  <a:latin typeface="Segoe UI Light" pitchFamily="34" charset="0"/>
                </a:rPr>
                <a:t>Read/write data used by applications to keep current state</a:t>
              </a:r>
            </a:p>
            <a:p>
              <a:pPr marL="0" lvl="1" defTabSz="914367">
                <a:buClr>
                  <a:srgbClr val="353535"/>
                </a:buClr>
              </a:pPr>
              <a:endParaRPr lang="en-US" sz="1961" dirty="0">
                <a:solidFill>
                  <a:schemeClr val="tx2"/>
                </a:solidFill>
                <a:latin typeface="Segoe UI Light" pitchFamily="34" charset="0"/>
              </a:endParaRPr>
            </a:p>
            <a:p>
              <a:pPr marL="0" lvl="1" defTabSz="914367">
                <a:buClr>
                  <a:srgbClr val="353535"/>
                </a:buClr>
              </a:pPr>
              <a:r>
                <a:rPr lang="en-US" sz="1961" b="1" i="1" dirty="0">
                  <a:solidFill>
                    <a:schemeClr val="tx2"/>
                  </a:solidFill>
                  <a:latin typeface="Segoe UI Light" pitchFamily="34" charset="0"/>
                </a:rPr>
                <a:t>Examples:</a:t>
              </a:r>
              <a:r>
                <a:rPr lang="en-US" sz="1961" i="1" dirty="0">
                  <a:solidFill>
                    <a:schemeClr val="tx2"/>
                  </a:solidFill>
                  <a:latin typeface="Segoe UI Light" pitchFamily="34" charset="0"/>
                </a:rPr>
                <a:t> </a:t>
              </a:r>
              <a:r>
                <a:rPr lang="en-US" sz="1961" dirty="0">
                  <a:solidFill>
                    <a:schemeClr val="tx2"/>
                  </a:solidFill>
                  <a:latin typeface="Segoe UI Light" pitchFamily="34" charset="0"/>
                </a:rPr>
                <a:t>Order info in an ecommerce application, customer info in a CRM application</a:t>
              </a:r>
            </a:p>
          </p:txBody>
        </p:sp>
      </p:grpSp>
      <p:grpSp>
        <p:nvGrpSpPr>
          <p:cNvPr id="22" name="Group 21"/>
          <p:cNvGrpSpPr/>
          <p:nvPr/>
        </p:nvGrpSpPr>
        <p:grpSpPr>
          <a:xfrm>
            <a:off x="4309874" y="2332785"/>
            <a:ext cx="3428514" cy="3072619"/>
            <a:chOff x="4347395" y="2269340"/>
            <a:chExt cx="3429000" cy="3073055"/>
          </a:xfrm>
        </p:grpSpPr>
        <p:sp>
          <p:nvSpPr>
            <p:cNvPr id="24" name="Rectangle 23"/>
            <p:cNvSpPr/>
            <p:nvPr/>
          </p:nvSpPr>
          <p:spPr>
            <a:xfrm>
              <a:off x="4347395" y="2269340"/>
              <a:ext cx="3429000" cy="838200"/>
            </a:xfrm>
            <a:prstGeom prst="rect">
              <a:avLst/>
            </a:prstGeom>
            <a:solidFill>
              <a:schemeClr val="accent2"/>
            </a:solidFill>
            <a:ln>
              <a:tailEnd type="stealth" w="lg" len="lg"/>
            </a:ln>
          </p:spPr>
          <p:style>
            <a:lnRef idx="1">
              <a:schemeClr val="accent2"/>
            </a:lnRef>
            <a:fillRef idx="3">
              <a:schemeClr val="accent2"/>
            </a:fillRef>
            <a:effectRef idx="2">
              <a:schemeClr val="accent2"/>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Analytical data</a:t>
              </a:r>
            </a:p>
          </p:txBody>
        </p:sp>
        <p:sp>
          <p:nvSpPr>
            <p:cNvPr id="25" name="TextBox 24"/>
            <p:cNvSpPr txBox="1"/>
            <p:nvPr/>
          </p:nvSpPr>
          <p:spPr>
            <a:xfrm>
              <a:off x="4418012" y="3183740"/>
              <a:ext cx="2819400" cy="2158655"/>
            </a:xfrm>
            <a:prstGeom prst="rect">
              <a:avLst/>
            </a:prstGeom>
            <a:noFill/>
          </p:spPr>
          <p:txBody>
            <a:bodyPr wrap="square" rtlCol="0">
              <a:noAutofit/>
            </a:bodyPr>
            <a:lstStyle>
              <a:defPPr>
                <a:defRPr lang="en-US"/>
              </a:defPPr>
              <a:lvl2pPr marL="0" lvl="1">
                <a:buClr>
                  <a:schemeClr val="tx1"/>
                </a:buClr>
                <a:defRPr sz="2000">
                  <a:solidFill>
                    <a:schemeClr val="bg1"/>
                  </a:solidFill>
                  <a:latin typeface="Segoe UI Light" pitchFamily="34" charset="0"/>
                </a:defRPr>
              </a:lvl2pPr>
            </a:lstStyle>
            <a:p>
              <a:pPr lvl="1" defTabSz="914367">
                <a:buClr>
                  <a:srgbClr val="353535"/>
                </a:buClr>
              </a:pPr>
              <a:r>
                <a:rPr lang="en-US" sz="1961" dirty="0">
                  <a:solidFill>
                    <a:schemeClr val="tx2"/>
                  </a:solidFill>
                </a:rPr>
                <a:t>Read-only historical data used for analysis</a:t>
              </a:r>
            </a:p>
            <a:p>
              <a:pPr lvl="1" defTabSz="914367">
                <a:buClr>
                  <a:srgbClr val="353535"/>
                </a:buClr>
              </a:pPr>
              <a:endParaRPr lang="en-US" sz="1961" dirty="0">
                <a:solidFill>
                  <a:schemeClr val="tx2"/>
                </a:solidFill>
              </a:endParaRPr>
            </a:p>
            <a:p>
              <a:pPr lvl="1" defTabSz="914367">
                <a:buClr>
                  <a:srgbClr val="353535"/>
                </a:buClr>
              </a:pPr>
              <a:endParaRPr lang="en-US" sz="1961" dirty="0">
                <a:solidFill>
                  <a:schemeClr val="tx2"/>
                </a:solidFill>
              </a:endParaRPr>
            </a:p>
            <a:p>
              <a:pPr lvl="1" defTabSz="914367">
                <a:buClr>
                  <a:srgbClr val="353535"/>
                </a:buClr>
              </a:pPr>
              <a:r>
                <a:rPr lang="en-US" sz="1961" b="1" i="1" dirty="0">
                  <a:solidFill>
                    <a:schemeClr val="tx2"/>
                  </a:solidFill>
                </a:rPr>
                <a:t>Examples:</a:t>
              </a:r>
              <a:r>
                <a:rPr lang="en-US" sz="1961" dirty="0">
                  <a:solidFill>
                    <a:schemeClr val="tx2"/>
                  </a:solidFill>
                </a:rPr>
                <a:t> Data warehouses, machine learning data</a:t>
              </a:r>
            </a:p>
          </p:txBody>
        </p:sp>
      </p:grpSp>
      <p:grpSp>
        <p:nvGrpSpPr>
          <p:cNvPr id="26" name="Group 25"/>
          <p:cNvGrpSpPr/>
          <p:nvPr/>
        </p:nvGrpSpPr>
        <p:grpSpPr>
          <a:xfrm>
            <a:off x="8006044" y="2332785"/>
            <a:ext cx="3428514" cy="3072619"/>
            <a:chOff x="8044090" y="2269340"/>
            <a:chExt cx="3429000" cy="3073055"/>
          </a:xfrm>
        </p:grpSpPr>
        <p:sp>
          <p:nvSpPr>
            <p:cNvPr id="27" name="Rectangle 26"/>
            <p:cNvSpPr/>
            <p:nvPr/>
          </p:nvSpPr>
          <p:spPr>
            <a:xfrm>
              <a:off x="8044090" y="2269340"/>
              <a:ext cx="3429000" cy="838200"/>
            </a:xfrm>
            <a:prstGeom prst="rect">
              <a:avLst/>
            </a:prstGeom>
            <a:solidFill>
              <a:schemeClr val="accent1"/>
            </a:solidFill>
            <a:ln>
              <a:tailEnd type="stealth" w="lg" len="lg"/>
            </a:ln>
          </p:spPr>
          <p:style>
            <a:lnRef idx="1">
              <a:schemeClr val="accent1"/>
            </a:lnRef>
            <a:fillRef idx="3">
              <a:schemeClr val="accent1"/>
            </a:fillRef>
            <a:effectRef idx="2">
              <a:schemeClr val="accent1"/>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Streaming data</a:t>
              </a:r>
            </a:p>
          </p:txBody>
        </p:sp>
        <p:sp>
          <p:nvSpPr>
            <p:cNvPr id="28" name="TextBox 27"/>
            <p:cNvSpPr txBox="1"/>
            <p:nvPr/>
          </p:nvSpPr>
          <p:spPr>
            <a:xfrm>
              <a:off x="8044090" y="3183740"/>
              <a:ext cx="3429000" cy="2158655"/>
            </a:xfrm>
            <a:prstGeom prst="rect">
              <a:avLst/>
            </a:prstGeom>
            <a:noFill/>
          </p:spPr>
          <p:txBody>
            <a:bodyPr wrap="square" rtlCol="0">
              <a:noAutofit/>
            </a:bodyPr>
            <a:lstStyle>
              <a:defPPr>
                <a:defRPr lang="en-US"/>
              </a:defPPr>
              <a:lvl2pPr marL="0" lvl="1">
                <a:buClr>
                  <a:schemeClr val="tx1"/>
                </a:buClr>
                <a:defRPr sz="2000">
                  <a:solidFill>
                    <a:schemeClr val="bg1"/>
                  </a:solidFill>
                  <a:latin typeface="Segoe UI Light" pitchFamily="34" charset="0"/>
                </a:defRPr>
              </a:lvl2pPr>
            </a:lstStyle>
            <a:p>
              <a:pPr lvl="1" defTabSz="914367">
                <a:buClr>
                  <a:srgbClr val="353535"/>
                </a:buClr>
              </a:pPr>
              <a:r>
                <a:rPr lang="en-US" sz="1961" dirty="0">
                  <a:solidFill>
                    <a:schemeClr val="tx2"/>
                  </a:solidFill>
                </a:rPr>
                <a:t>Data produced and processed in real time </a:t>
              </a:r>
            </a:p>
            <a:p>
              <a:pPr lvl="1" defTabSz="914367">
                <a:buClr>
                  <a:srgbClr val="353535"/>
                </a:buClr>
              </a:pPr>
              <a:endParaRPr lang="en-US" sz="1961" dirty="0">
                <a:solidFill>
                  <a:schemeClr val="tx2"/>
                </a:solidFill>
              </a:endParaRPr>
            </a:p>
            <a:p>
              <a:pPr lvl="1" defTabSz="914367">
                <a:buClr>
                  <a:srgbClr val="353535"/>
                </a:buClr>
              </a:pPr>
              <a:endParaRPr lang="en-US" sz="1961" dirty="0">
                <a:solidFill>
                  <a:schemeClr val="tx2"/>
                </a:solidFill>
              </a:endParaRPr>
            </a:p>
            <a:p>
              <a:pPr lvl="1" defTabSz="914367">
                <a:buClr>
                  <a:srgbClr val="353535"/>
                </a:buClr>
              </a:pPr>
              <a:r>
                <a:rPr lang="en-US" sz="1961" b="1" i="1" dirty="0">
                  <a:solidFill>
                    <a:schemeClr val="tx2"/>
                  </a:solidFill>
                </a:rPr>
                <a:t>Examples: </a:t>
              </a:r>
              <a:r>
                <a:rPr lang="en-US" sz="1961" dirty="0">
                  <a:solidFill>
                    <a:schemeClr val="tx2"/>
                  </a:solidFill>
                </a:rPr>
                <a:t>Internet of Things (IoT), e.g., sensor data</a:t>
              </a:r>
            </a:p>
          </p:txBody>
        </p:sp>
      </p:grpSp>
    </p:spTree>
    <p:extLst>
      <p:ext uri="{BB962C8B-B14F-4D97-AF65-F5344CB8AC3E}">
        <p14:creationId xmlns:p14="http://schemas.microsoft.com/office/powerpoint/2010/main" val="375351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1_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6.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7.xml><?xml version="1.0" encoding="utf-8"?>
<a:theme xmlns:a="http://schemas.openxmlformats.org/drawingml/2006/main" name="Sollian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E4D89CC-65D5-486D-A23C-40CC8D912306}">
  <ds:schemaRefs>
    <ds:schemaRef ds:uri="http://schemas.microsoft.com/sharepoint/v3/contenttype/forms"/>
  </ds:schemaRefs>
</ds:datastoreItem>
</file>

<file path=customXml/itemProps2.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91DCC6-AA63-4539-96A8-9679F41683B2}">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a1cedfd1-c1a3-49e4-87e6-818d5b32af67"/>
    <ds:schemaRef ds:uri="http://purl.org/dc/terms/"/>
    <ds:schemaRef ds:uri="http://www.w3.org/XML/1998/namespace"/>
    <ds:schemaRef ds:uri="9d60bad5-1037-41ef-8d09-b9021dc115c3"/>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917</TotalTime>
  <Words>3166</Words>
  <Application>Microsoft Office PowerPoint</Application>
  <PresentationFormat>Widescreen</PresentationFormat>
  <Paragraphs>616</Paragraphs>
  <Slides>46</Slides>
  <Notes>17</Notes>
  <HiddenSlides>2</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46</vt:i4>
      </vt:variant>
    </vt:vector>
  </HeadingPairs>
  <TitlesOfParts>
    <vt:vector size="69" baseType="lpstr">
      <vt:lpstr>Arial</vt:lpstr>
      <vt:lpstr>Arial Black</vt:lpstr>
      <vt:lpstr>Calibri</vt:lpstr>
      <vt:lpstr>Calibri Light</vt:lpstr>
      <vt:lpstr>Consolas</vt:lpstr>
      <vt:lpstr>Graphik</vt:lpstr>
      <vt:lpstr>Muli Regular</vt:lpstr>
      <vt:lpstr>Segoe UI</vt:lpstr>
      <vt:lpstr>Segoe UI Black</vt:lpstr>
      <vt:lpstr>Segoe UI Light</vt:lpstr>
      <vt:lpstr>Segoe UI Semibold</vt:lpstr>
      <vt:lpstr>Segoe UI Semilight</vt:lpstr>
      <vt:lpstr>Tele-GroteskHal</vt:lpstr>
      <vt:lpstr>Tele-GroteskNor</vt:lpstr>
      <vt:lpstr>Wingdings</vt:lpstr>
      <vt:lpstr>MACH PPT Template - 2018</vt:lpstr>
      <vt:lpstr>M@M FY16_ADFINAL</vt:lpstr>
      <vt:lpstr>Ingnite18</vt:lpstr>
      <vt:lpstr>EBC_2017</vt:lpstr>
      <vt:lpstr>1_MACH PPT Template - 2018</vt:lpstr>
      <vt:lpstr>Analytics Surge</vt:lpstr>
      <vt:lpstr>Solliance</vt:lpstr>
      <vt:lpstr>1_EBC_2017</vt:lpstr>
      <vt:lpstr>CloudCore</vt:lpstr>
      <vt:lpstr>PowerPoint Presentation</vt:lpstr>
      <vt:lpstr>PowerPoint Presentation</vt:lpstr>
      <vt:lpstr>PowerPoint Presentation</vt:lpstr>
      <vt:lpstr>PowerPoint Presentation</vt:lpstr>
      <vt:lpstr>Agenda</vt:lpstr>
      <vt:lpstr>PowerPoint Presentation</vt:lpstr>
      <vt:lpstr>Fundamental Concepts &amp; Patterns</vt:lpstr>
      <vt:lpstr>Categorizing Data By how we work with it</vt:lpstr>
      <vt:lpstr>Lambda architecture</vt:lpstr>
      <vt:lpstr>Key Data Architectures</vt:lpstr>
      <vt:lpstr>Data Warehousing Pattern in Azure</vt:lpstr>
      <vt:lpstr>Advanced analytics pattern in Azure</vt:lpstr>
      <vt:lpstr>Streaming pattern</vt:lpstr>
      <vt:lpstr>Fundamental Services</vt:lpstr>
      <vt:lpstr>Databases</vt:lpstr>
      <vt:lpstr>Analytics</vt:lpstr>
      <vt:lpstr>AI + Machine Learning</vt:lpstr>
      <vt:lpstr>Storage</vt:lpstr>
      <vt:lpstr>Analytics</vt:lpstr>
      <vt:lpstr>Modern Data Warehouse</vt:lpstr>
      <vt:lpstr>PowerPoint Presentation</vt:lpstr>
      <vt:lpstr>Azure Synapse Analytics </vt:lpstr>
      <vt:lpstr>Apache Spark</vt:lpstr>
      <vt:lpstr>General Spark Cluster Architecture</vt:lpstr>
      <vt:lpstr>Azure Synapse Apache Spark - Summary</vt:lpstr>
      <vt:lpstr>Azure Databricks</vt:lpstr>
      <vt:lpstr>Azure Databricks – Delta Lake</vt:lpstr>
      <vt:lpstr>Artificial Intelligence &amp; Machine Learning</vt:lpstr>
      <vt:lpstr>PowerPoint Presentation</vt:lpstr>
      <vt:lpstr>The Pre-Built and Custom AI Spectrum</vt:lpstr>
      <vt:lpstr>The Data Science Process</vt:lpstr>
      <vt:lpstr>The Data Science Process  (Developer Lens)</vt:lpstr>
      <vt:lpstr>PowerPoint Presentation</vt:lpstr>
      <vt:lpstr>Design AI to earn and maintain trust</vt:lpstr>
      <vt:lpstr>On-premises &amp; hybrid</vt:lpstr>
      <vt:lpstr>PowerPoint Presentation</vt:lpstr>
      <vt:lpstr>Data Operations</vt:lpstr>
      <vt:lpstr>PowerPoint Presentation</vt:lpstr>
      <vt:lpstr>Data Operations</vt:lpstr>
      <vt:lpstr>PowerPoint Presentation</vt:lpstr>
      <vt:lpstr>PowerPoint Presentation</vt:lpstr>
      <vt:lpstr>Next: Whiteboard Design Session</vt:lpstr>
      <vt:lpstr>PowerPoint Presentation</vt:lpstr>
      <vt:lpstr>PowerPoint Presentation</vt:lpstr>
      <vt:lpstr>Next: Lab Experience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Lino Tadros</dc:creator>
  <cp:lastModifiedBy>Ciprian Jichici</cp:lastModifiedBy>
  <cp:revision>146</cp:revision>
  <dcterms:created xsi:type="dcterms:W3CDTF">2018-07-06T04:04:55Z</dcterms:created>
  <dcterms:modified xsi:type="dcterms:W3CDTF">2020-10-23T18:08:12Z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